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6" r:id="rId4"/>
    <p:sldMasterId id="2147483711" r:id="rId5"/>
  </p:sldMasterIdLst>
  <p:notesMasterIdLst>
    <p:notesMasterId r:id="rId30"/>
  </p:notesMasterIdLst>
  <p:handoutMasterIdLst>
    <p:handoutMasterId r:id="rId31"/>
  </p:handoutMasterIdLst>
  <p:sldIdLst>
    <p:sldId id="324" r:id="rId6"/>
    <p:sldId id="287" r:id="rId7"/>
    <p:sldId id="266" r:id="rId8"/>
    <p:sldId id="284" r:id="rId9"/>
    <p:sldId id="345" r:id="rId10"/>
    <p:sldId id="346" r:id="rId11"/>
    <p:sldId id="369" r:id="rId12"/>
    <p:sldId id="370" r:id="rId13"/>
    <p:sldId id="373" r:id="rId14"/>
    <p:sldId id="371" r:id="rId15"/>
    <p:sldId id="355" r:id="rId16"/>
    <p:sldId id="358" r:id="rId17"/>
    <p:sldId id="356" r:id="rId18"/>
    <p:sldId id="357" r:id="rId19"/>
    <p:sldId id="360" r:id="rId20"/>
    <p:sldId id="361" r:id="rId21"/>
    <p:sldId id="362" r:id="rId22"/>
    <p:sldId id="363" r:id="rId23"/>
    <p:sldId id="364" r:id="rId24"/>
    <p:sldId id="365" r:id="rId25"/>
    <p:sldId id="368" r:id="rId26"/>
    <p:sldId id="367" r:id="rId27"/>
    <p:sldId id="366" r:id="rId28"/>
    <p:sldId id="344" r:id="rId29"/>
  </p:sldIdLst>
  <p:sldSz cx="6858000" cy="9906000" type="A4"/>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95A0DE4-B9E9-3F69-14F2-D59B9F6CAAAD}" name="Lauren Kearney" initials="LK" userId="S::lauren.kearney@esbuk.org::b4143d71-0b4c-487b-ad54-94c3c8f1ceb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141C"/>
    <a:srgbClr val="C3D821"/>
    <a:srgbClr val="F58A1D"/>
    <a:srgbClr val="FED40B"/>
    <a:srgbClr val="000000"/>
    <a:srgbClr val="C3D71D"/>
    <a:srgbClr val="C1DA23"/>
    <a:srgbClr val="FEF5C6"/>
    <a:srgbClr val="F5891C"/>
    <a:srgbClr val="F6881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E05A73D-CD35-E594-EFA2-DA3796D05993}" v="8" dt="2024-02-23T15:33:35.17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87" autoAdjust="0"/>
    <p:restoredTop sz="94661"/>
  </p:normalViewPr>
  <p:slideViewPr>
    <p:cSldViewPr>
      <p:cViewPr>
        <p:scale>
          <a:sx n="100" d="100"/>
          <a:sy n="100" d="100"/>
        </p:scale>
        <p:origin x="1718" y="-2818"/>
      </p:cViewPr>
      <p:guideLst>
        <p:guide orient="horz" pos="3120"/>
        <p:guide pos="2160"/>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37"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3.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57DB807F-0FD5-4A88-8FB3-075F68B5A7D4}" type="datetimeFigureOut">
              <a:rPr lang="en-US" smtClean="0"/>
              <a:t>3/12/2024</a:t>
            </a:fld>
            <a:endParaRPr lang="en-US"/>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A21BD46-CE3A-421D-905D-D937B3AF2197}" type="datetimeFigureOut">
              <a:rPr lang="en-GB" smtClean="0"/>
              <a:t>12/03/2024</a:t>
            </a:fld>
            <a:endParaRPr lang="en-GB"/>
          </a:p>
        </p:txBody>
      </p:sp>
      <p:sp>
        <p:nvSpPr>
          <p:cNvPr id="4" name="Slide Image Placeholder 3"/>
          <p:cNvSpPr>
            <a:spLocks noGrp="1" noRot="1" noChangeAspect="1"/>
          </p:cNvSpPr>
          <p:nvPr>
            <p:ph type="sldImg" idx="2"/>
          </p:nvPr>
        </p:nvSpPr>
        <p:spPr>
          <a:xfrm>
            <a:off x="2239963" y="1241425"/>
            <a:ext cx="2317750"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3</a:t>
            </a:fld>
            <a:endParaRPr lang="en-GB"/>
          </a:p>
        </p:txBody>
      </p:sp>
    </p:spTree>
    <p:extLst>
      <p:ext uri="{BB962C8B-B14F-4D97-AF65-F5344CB8AC3E}">
        <p14:creationId xmlns:p14="http://schemas.microsoft.com/office/powerpoint/2010/main" val="31746423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857250" y="1621191"/>
            <a:ext cx="5143500" cy="3448756"/>
          </a:xfrm>
        </p:spPr>
        <p:txBody>
          <a:bodyPr anchor="b"/>
          <a:lstStyle>
            <a:lvl1pPr algn="ctr">
              <a:defRPr sz="4499"/>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857250" y="5202944"/>
            <a:ext cx="5143500" cy="2391656"/>
          </a:xfrm>
        </p:spPr>
        <p:txBody>
          <a:bodyPr/>
          <a:lstStyle>
            <a:lvl1pPr marL="0" indent="0" algn="ctr">
              <a:buNone/>
              <a:defRPr sz="1800"/>
            </a:lvl1pPr>
            <a:lvl2pPr marL="342878" indent="0" algn="ctr">
              <a:buNone/>
              <a:defRPr sz="1500"/>
            </a:lvl2pPr>
            <a:lvl3pPr marL="685754" indent="0" algn="ctr">
              <a:buNone/>
              <a:defRPr sz="1350"/>
            </a:lvl3pPr>
            <a:lvl4pPr marL="1028632" indent="0" algn="ctr">
              <a:buNone/>
              <a:defRPr sz="1200"/>
            </a:lvl4pPr>
            <a:lvl5pPr marL="1371508" indent="0" algn="ctr">
              <a:buNone/>
              <a:defRPr sz="1200"/>
            </a:lvl5pPr>
            <a:lvl6pPr marL="1714385" indent="0" algn="ctr">
              <a:buNone/>
              <a:defRPr sz="1200"/>
            </a:lvl6pPr>
            <a:lvl7pPr marL="2057262" indent="0" algn="ctr">
              <a:buNone/>
              <a:defRPr sz="1200"/>
            </a:lvl7pPr>
            <a:lvl8pPr marL="2400140" indent="0" algn="ctr">
              <a:buNone/>
              <a:defRPr sz="1200"/>
            </a:lvl8pPr>
            <a:lvl9pPr marL="2743017"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GB"/>
              <a:t>Learner Workbook Level 1 Award in Speech (Grade 2) - Speech to Inform</a:t>
            </a:r>
            <a:endParaRPr lang="en-US"/>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GB"/>
              <a:t>Learner Workbook Level 1 Award in Speech (Grade 2) - Speech to Inform</a:t>
            </a:r>
            <a:endParaRPr lang="en-US"/>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4907758" y="527403"/>
            <a:ext cx="1478756" cy="8394877"/>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471491" y="527403"/>
            <a:ext cx="4321969" cy="839487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GB"/>
              <a:t>Learner Workbook Level 1 Award in Speech (Grade 2) - Speech to Inform</a:t>
            </a:r>
            <a:endParaRPr lang="en-US"/>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GB"/>
              <a:t>07/03/2024</a:t>
            </a:r>
            <a:endParaRPr lang="en-GB" dirty="0"/>
          </a:p>
        </p:txBody>
      </p:sp>
      <p:sp>
        <p:nvSpPr>
          <p:cNvPr id="5" name="Footer Placeholder 4"/>
          <p:cNvSpPr>
            <a:spLocks noGrp="1"/>
          </p:cNvSpPr>
          <p:nvPr>
            <p:ph type="ftr" sz="quarter" idx="11"/>
          </p:nvPr>
        </p:nvSpPr>
        <p:spPr/>
        <p:txBody>
          <a:bodyPr/>
          <a:lstStyle/>
          <a:p>
            <a:r>
              <a:rPr lang="en-GB"/>
              <a:t>Learner Workbook Level 1 Award in Speech (Grade 2) - Speech to Inform</a:t>
            </a:r>
            <a:endParaRPr lang="en-GB" dirty="0"/>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dirty="0"/>
          </a:p>
        </p:txBody>
      </p:sp>
      <p:pic>
        <p:nvPicPr>
          <p:cNvPr id="7" name="Picture 6">
            <a:extLst>
              <a:ext uri="{FF2B5EF4-FFF2-40B4-BE49-F238E27FC236}">
                <a16:creationId xmlns:a16="http://schemas.microsoft.com/office/drawing/2014/main" id="{4600C886-C942-4FFD-AD45-A0EDD8F9637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99330" y="9009451"/>
            <a:ext cx="324036" cy="507364"/>
          </a:xfrm>
          <a:prstGeom prst="rect">
            <a:avLst/>
          </a:prstGeom>
        </p:spPr>
      </p:pic>
      <p:sp>
        <p:nvSpPr>
          <p:cNvPr id="8" name="TextBox 7">
            <a:extLst>
              <a:ext uri="{FF2B5EF4-FFF2-40B4-BE49-F238E27FC236}">
                <a16:creationId xmlns:a16="http://schemas.microsoft.com/office/drawing/2014/main" id="{63021D0F-5EA6-414F-93CA-2218D946A096}"/>
              </a:ext>
            </a:extLst>
          </p:cNvPr>
          <p:cNvSpPr txBox="1"/>
          <p:nvPr userDrawn="1"/>
        </p:nvSpPr>
        <p:spPr>
          <a:xfrm>
            <a:off x="5630495" y="9009452"/>
            <a:ext cx="766614" cy="507831"/>
          </a:xfrm>
          <a:prstGeom prst="rect">
            <a:avLst/>
          </a:prstGeom>
          <a:noFill/>
        </p:spPr>
        <p:txBody>
          <a:bodyPr wrap="square" rtlCol="0">
            <a:spAutoFit/>
          </a:bodyPr>
          <a:lstStyle/>
          <a:p>
            <a:r>
              <a:rPr lang="en-GB" sz="1350" dirty="0"/>
              <a:t>@ESBUK</a:t>
            </a:r>
          </a:p>
        </p:txBody>
      </p:sp>
      <p:pic>
        <p:nvPicPr>
          <p:cNvPr id="9" name="Picture 8">
            <a:extLst>
              <a:ext uri="{FF2B5EF4-FFF2-40B4-BE49-F238E27FC236}">
                <a16:creationId xmlns:a16="http://schemas.microsoft.com/office/drawing/2014/main" id="{73E1708B-C169-428E-98D3-C8A3DB0C9574}"/>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6858000" cy="1664185"/>
          </a:xfrm>
          <a:prstGeom prst="rect">
            <a:avLst/>
          </a:prstGeom>
        </p:spPr>
      </p:pic>
    </p:spTree>
    <p:extLst>
      <p:ext uri="{BB962C8B-B14F-4D97-AF65-F5344CB8AC3E}">
        <p14:creationId xmlns:p14="http://schemas.microsoft.com/office/powerpoint/2010/main" val="38408963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Learner Workbook Level 1 Award in Speech (Grade 2) - Speech to Inform</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1169764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Learner Workbook Level 1 Award in Speech (Grade 2) - Speech to Inform</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972632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Learner Workbook Level 1 Award in Speech (Grade 2) - Speech to Inform</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863858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GB"/>
              <a:t>07/03/2024</a:t>
            </a:r>
          </a:p>
        </p:txBody>
      </p:sp>
      <p:sp>
        <p:nvSpPr>
          <p:cNvPr id="8" name="Footer Placeholder 7"/>
          <p:cNvSpPr>
            <a:spLocks noGrp="1"/>
          </p:cNvSpPr>
          <p:nvPr>
            <p:ph type="ftr" sz="quarter" idx="11"/>
          </p:nvPr>
        </p:nvSpPr>
        <p:spPr/>
        <p:txBody>
          <a:bodyPr/>
          <a:lstStyle/>
          <a:p>
            <a:r>
              <a:rPr lang="en-GB"/>
              <a:t>Learner Workbook Level 1 Award in Speech (Grade 2) - Speech to Inform</a:t>
            </a:r>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161150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a:t>Learner Workbook Level 1 Award in Speech (Grade 2) - Speech to Inform</a:t>
            </a:r>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513226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07/03/2024</a:t>
            </a:r>
          </a:p>
        </p:txBody>
      </p:sp>
      <p:sp>
        <p:nvSpPr>
          <p:cNvPr id="3" name="Footer Placeholder 2"/>
          <p:cNvSpPr>
            <a:spLocks noGrp="1"/>
          </p:cNvSpPr>
          <p:nvPr>
            <p:ph type="ftr" sz="quarter" idx="11"/>
          </p:nvPr>
        </p:nvSpPr>
        <p:spPr/>
        <p:txBody>
          <a:bodyPr/>
          <a:lstStyle/>
          <a:p>
            <a:r>
              <a:rPr lang="en-GB"/>
              <a:t>Learner Workbook Level 1 Award in Speech (Grade 2) - Speech to Inform</a:t>
            </a:r>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47533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Learner Workbook Level 1 Award in Speech (Grade 2) - Speech to Inform</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803172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GB"/>
              <a:t>Learner Workbook Level 1 Award in Speech (Grade 2) - Speech to Inform</a:t>
            </a:r>
            <a:endParaRPr lang="en-US"/>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Learner Workbook Level 1 Award in Speech (Grade 2) - Speech to Inform</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7212315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Learner Workbook Level 1 Award in Speech (Grade 2) - Speech to Inform</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7079348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Learner Workbook Level 1 Award in Speech (Grade 2) - Speech to Inform</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9473678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71488" y="2144693"/>
            <a:ext cx="5915025" cy="1914702"/>
          </a:xfrm>
        </p:spPr>
        <p:txBody>
          <a:bodyPr/>
          <a:lstStyle/>
          <a:p>
            <a:r>
              <a:rPr lang="en-US" dirty="0"/>
              <a:t>Click to edit Master title style</a:t>
            </a:r>
          </a:p>
        </p:txBody>
      </p:sp>
      <p:sp>
        <p:nvSpPr>
          <p:cNvPr id="3" name="Date Placeholder 2"/>
          <p:cNvSpPr>
            <a:spLocks noGrp="1"/>
          </p:cNvSpPr>
          <p:nvPr>
            <p:ph type="dt" sz="half" idx="10"/>
          </p:nvPr>
        </p:nvSpPr>
        <p:spPr>
          <a:xfrm>
            <a:off x="134634" y="9181402"/>
            <a:ext cx="1543050" cy="527403"/>
          </a:xfrm>
        </p:spPr>
        <p:txBody>
          <a:bodyPr/>
          <a:lstStyle/>
          <a:p>
            <a:r>
              <a:rPr lang="en-GB"/>
              <a:t>07/03/2024</a:t>
            </a:r>
          </a:p>
        </p:txBody>
      </p:sp>
      <p:sp>
        <p:nvSpPr>
          <p:cNvPr id="4" name="Footer Placeholder 3"/>
          <p:cNvSpPr>
            <a:spLocks noGrp="1"/>
          </p:cNvSpPr>
          <p:nvPr>
            <p:ph type="ftr" sz="quarter" idx="11"/>
          </p:nvPr>
        </p:nvSpPr>
        <p:spPr>
          <a:xfrm>
            <a:off x="1808822" y="9181402"/>
            <a:ext cx="2314575" cy="527403"/>
          </a:xfrm>
        </p:spPr>
        <p:txBody>
          <a:bodyPr/>
          <a:lstStyle/>
          <a:p>
            <a:r>
              <a:rPr lang="en-GB"/>
              <a:t>Learner Workbook Level 1 Award in Speech (Grade 2) - Speech to Inform</a:t>
            </a:r>
          </a:p>
        </p:txBody>
      </p:sp>
      <p:sp>
        <p:nvSpPr>
          <p:cNvPr id="5" name="Slide Number Placeholder 4"/>
          <p:cNvSpPr>
            <a:spLocks noGrp="1"/>
          </p:cNvSpPr>
          <p:nvPr>
            <p:ph type="sldNum" sz="quarter" idx="12"/>
          </p:nvPr>
        </p:nvSpPr>
        <p:spPr>
          <a:xfrm>
            <a:off x="4254533" y="9181402"/>
            <a:ext cx="1118685" cy="527403"/>
          </a:xfrm>
        </p:spPr>
        <p:txBody>
          <a:bodyPr/>
          <a:lstStyle/>
          <a:p>
            <a:fld id="{EFC07C4F-4DD7-4452-9CBE-7B4BC77324C7}" type="slidenum">
              <a:rPr lang="en-GB" smtClean="0"/>
              <a:t>‹#›</a:t>
            </a:fld>
            <a:endParaRPr lang="en-GB"/>
          </a:p>
        </p:txBody>
      </p:sp>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07810" y="9181396"/>
            <a:ext cx="415556" cy="461579"/>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5504354" y="9261430"/>
            <a:ext cx="894977" cy="300082"/>
          </a:xfrm>
          <a:prstGeom prst="rect">
            <a:avLst/>
          </a:prstGeom>
          <a:noFill/>
        </p:spPr>
        <p:txBody>
          <a:bodyPr wrap="square" rtlCol="0">
            <a:spAutoFit/>
          </a:bodyPr>
          <a:lstStyle/>
          <a:p>
            <a:r>
              <a:rPr lang="en-GB" sz="1350" dirty="0"/>
              <a:t>@ESBUK</a:t>
            </a:r>
          </a:p>
        </p:txBody>
      </p:sp>
      <p:pic>
        <p:nvPicPr>
          <p:cNvPr id="10" name="Picture 9" descr="Graphical user interface&#10;&#10;Description automatically generated with medium confidence">
            <a:extLst>
              <a:ext uri="{FF2B5EF4-FFF2-40B4-BE49-F238E27FC236}">
                <a16:creationId xmlns:a16="http://schemas.microsoft.com/office/drawing/2014/main" id="{1C76E616-E364-4CA6-B271-13B56839196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8856"/>
            <a:ext cx="6858000" cy="1412264"/>
          </a:xfrm>
          <a:prstGeom prst="rect">
            <a:avLst/>
          </a:prstGeom>
        </p:spPr>
      </p:pic>
    </p:spTree>
    <p:extLst>
      <p:ext uri="{BB962C8B-B14F-4D97-AF65-F5344CB8AC3E}">
        <p14:creationId xmlns:p14="http://schemas.microsoft.com/office/powerpoint/2010/main" val="9449583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44724" y="1922099"/>
            <a:ext cx="5143500" cy="1453799"/>
          </a:xfrm>
        </p:spPr>
        <p:txBody>
          <a:bodyPr anchor="b"/>
          <a:lstStyle>
            <a:lvl1pPr algn="ctr">
              <a:defRPr sz="3375"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944724" y="4256352"/>
            <a:ext cx="5143500" cy="2391656"/>
          </a:xfrm>
        </p:spPr>
        <p:txBody>
          <a:bodyPr>
            <a:normAutofit/>
          </a:bodyPr>
          <a:lstStyle>
            <a:lvl1pPr marL="0" indent="0" algn="ctr">
              <a:buNone/>
              <a:defRPr sz="2400">
                <a:solidFill>
                  <a:schemeClr val="bg2">
                    <a:lumMod val="50000"/>
                  </a:schemeClr>
                </a:solidFill>
              </a:defRPr>
            </a:lvl1pPr>
            <a:lvl2pPr marL="257158" indent="0" algn="ctr">
              <a:buNone/>
              <a:defRPr sz="1125"/>
            </a:lvl2pPr>
            <a:lvl3pPr marL="514316" indent="0" algn="ctr">
              <a:buNone/>
              <a:defRPr sz="1013"/>
            </a:lvl3pPr>
            <a:lvl4pPr marL="771473" indent="0" algn="ctr">
              <a:buNone/>
              <a:defRPr sz="900"/>
            </a:lvl4pPr>
            <a:lvl5pPr marL="1028632" indent="0" algn="ctr">
              <a:buNone/>
              <a:defRPr sz="900"/>
            </a:lvl5pPr>
            <a:lvl6pPr marL="1285789" indent="0" algn="ctr">
              <a:buNone/>
              <a:defRPr sz="900"/>
            </a:lvl6pPr>
            <a:lvl7pPr marL="1542947" indent="0" algn="ctr">
              <a:buNone/>
              <a:defRPr sz="900"/>
            </a:lvl7pPr>
            <a:lvl8pPr marL="1800105" indent="0" algn="ctr">
              <a:buNone/>
              <a:defRPr sz="900"/>
            </a:lvl8pPr>
            <a:lvl9pPr marL="2057262" indent="0" algn="ctr">
              <a:buNone/>
              <a:defRPr sz="900"/>
            </a:lvl9pPr>
          </a:lstStyle>
          <a:p>
            <a:r>
              <a:rPr lang="en-US" dirty="0"/>
              <a:t>Subtitle</a:t>
            </a:r>
          </a:p>
        </p:txBody>
      </p:sp>
      <p:sp>
        <p:nvSpPr>
          <p:cNvPr id="4" name="Date Placeholder 3"/>
          <p:cNvSpPr>
            <a:spLocks noGrp="1"/>
          </p:cNvSpPr>
          <p:nvPr>
            <p:ph type="dt" sz="half" idx="10"/>
          </p:nvPr>
        </p:nvSpPr>
        <p:spPr>
          <a:xfrm>
            <a:off x="85725" y="9181402"/>
            <a:ext cx="1543050" cy="527403"/>
          </a:xfrm>
        </p:spPr>
        <p:txBody>
          <a:bodyPr/>
          <a:lstStyle/>
          <a:p>
            <a:r>
              <a:rPr lang="en-GB"/>
              <a:t>07/03/2024</a:t>
            </a:r>
            <a:endParaRPr lang="en-GB" dirty="0"/>
          </a:p>
        </p:txBody>
      </p:sp>
      <p:sp>
        <p:nvSpPr>
          <p:cNvPr id="5" name="Footer Placeholder 4"/>
          <p:cNvSpPr>
            <a:spLocks noGrp="1"/>
          </p:cNvSpPr>
          <p:nvPr>
            <p:ph type="ftr" sz="quarter" idx="11"/>
          </p:nvPr>
        </p:nvSpPr>
        <p:spPr>
          <a:xfrm>
            <a:off x="1862828" y="9181401"/>
            <a:ext cx="2314575" cy="527403"/>
          </a:xfrm>
        </p:spPr>
        <p:txBody>
          <a:bodyPr/>
          <a:lstStyle/>
          <a:p>
            <a:r>
              <a:rPr lang="en-GB"/>
              <a:t>Learner Workbook Level 1 Award in Speech (Grade 2) - Speech to Inform</a:t>
            </a:r>
            <a:endParaRPr lang="en-GB" dirty="0"/>
          </a:p>
        </p:txBody>
      </p:sp>
      <p:sp>
        <p:nvSpPr>
          <p:cNvPr id="6" name="Slide Number Placeholder 5"/>
          <p:cNvSpPr>
            <a:spLocks noGrp="1"/>
          </p:cNvSpPr>
          <p:nvPr>
            <p:ph type="sldNum" sz="quarter" idx="12"/>
          </p:nvPr>
        </p:nvSpPr>
        <p:spPr>
          <a:xfrm>
            <a:off x="4410300" y="9181399"/>
            <a:ext cx="1217974" cy="527403"/>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99330" y="9009451"/>
            <a:ext cx="324036" cy="507364"/>
          </a:xfrm>
          <a:prstGeom prst="rect">
            <a:avLst/>
          </a:prstGeom>
        </p:spPr>
      </p:pic>
      <p:sp>
        <p:nvSpPr>
          <p:cNvPr id="10" name="TextBox 9"/>
          <p:cNvSpPr txBox="1"/>
          <p:nvPr userDrawn="1"/>
        </p:nvSpPr>
        <p:spPr>
          <a:xfrm>
            <a:off x="5630495" y="9009452"/>
            <a:ext cx="766614" cy="507831"/>
          </a:xfrm>
          <a:prstGeom prst="rect">
            <a:avLst/>
          </a:prstGeom>
          <a:noFill/>
        </p:spPr>
        <p:txBody>
          <a:bodyPr wrap="square" rtlCol="0">
            <a:spAutoFit/>
          </a:bodyPr>
          <a:lstStyle/>
          <a:p>
            <a:r>
              <a:rPr lang="en-GB" sz="1350" dirty="0"/>
              <a:t>@ESBUK</a:t>
            </a:r>
          </a:p>
        </p:txBody>
      </p:sp>
      <p:pic>
        <p:nvPicPr>
          <p:cNvPr id="11" name="Picture 10" descr="Graphical user interface&#10;&#10;Description automatically generated with medium confidence">
            <a:extLst>
              <a:ext uri="{FF2B5EF4-FFF2-40B4-BE49-F238E27FC236}">
                <a16:creationId xmlns:a16="http://schemas.microsoft.com/office/drawing/2014/main" id="{5CFDA9DD-4E7C-4498-9198-6EB032F867F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8856"/>
            <a:ext cx="6858000" cy="1412264"/>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a:t>Learner Workbook Level 1 Award in Speech (Grade 2) - Speech to Inform</a:t>
            </a:r>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467918" y="2469625"/>
            <a:ext cx="5915025" cy="4120620"/>
          </a:xfrm>
        </p:spPr>
        <p:txBody>
          <a:bodyPr anchor="b"/>
          <a:lstStyle>
            <a:lvl1pPr>
              <a:defRPr sz="4499"/>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467918" y="6629231"/>
            <a:ext cx="5915025" cy="2166937"/>
          </a:xfrm>
        </p:spPr>
        <p:txBody>
          <a:bodyPr/>
          <a:lstStyle>
            <a:lvl1pPr marL="0" indent="0">
              <a:buNone/>
              <a:defRPr sz="1800">
                <a:solidFill>
                  <a:schemeClr val="tx1">
                    <a:tint val="75000"/>
                  </a:schemeClr>
                </a:solidFill>
              </a:defRPr>
            </a:lvl1pPr>
            <a:lvl2pPr marL="342878" indent="0">
              <a:buNone/>
              <a:defRPr sz="1500">
                <a:solidFill>
                  <a:schemeClr val="tx1">
                    <a:tint val="75000"/>
                  </a:schemeClr>
                </a:solidFill>
              </a:defRPr>
            </a:lvl2pPr>
            <a:lvl3pPr marL="685754" indent="0">
              <a:buNone/>
              <a:defRPr sz="1350">
                <a:solidFill>
                  <a:schemeClr val="tx1">
                    <a:tint val="75000"/>
                  </a:schemeClr>
                </a:solidFill>
              </a:defRPr>
            </a:lvl3pPr>
            <a:lvl4pPr marL="1028632" indent="0">
              <a:buNone/>
              <a:defRPr sz="1200">
                <a:solidFill>
                  <a:schemeClr val="tx1">
                    <a:tint val="75000"/>
                  </a:schemeClr>
                </a:solidFill>
              </a:defRPr>
            </a:lvl4pPr>
            <a:lvl5pPr marL="1371508" indent="0">
              <a:buNone/>
              <a:defRPr sz="1200">
                <a:solidFill>
                  <a:schemeClr val="tx1">
                    <a:tint val="75000"/>
                  </a:schemeClr>
                </a:solidFill>
              </a:defRPr>
            </a:lvl5pPr>
            <a:lvl6pPr marL="1714385" indent="0">
              <a:buNone/>
              <a:defRPr sz="1200">
                <a:solidFill>
                  <a:schemeClr val="tx1">
                    <a:tint val="75000"/>
                  </a:schemeClr>
                </a:solidFill>
              </a:defRPr>
            </a:lvl6pPr>
            <a:lvl7pPr marL="2057262" indent="0">
              <a:buNone/>
              <a:defRPr sz="1200">
                <a:solidFill>
                  <a:schemeClr val="tx1">
                    <a:tint val="75000"/>
                  </a:schemeClr>
                </a:solidFill>
              </a:defRPr>
            </a:lvl7pPr>
            <a:lvl8pPr marL="2400140" indent="0">
              <a:buNone/>
              <a:defRPr sz="1200">
                <a:solidFill>
                  <a:schemeClr val="tx1">
                    <a:tint val="75000"/>
                  </a:schemeClr>
                </a:solidFill>
              </a:defRPr>
            </a:lvl8pPr>
            <a:lvl9pPr marL="2743017"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GB"/>
              <a:t>Learner Workbook Level 1 Award in Speech (Grade 2) - Speech to Inform</a:t>
            </a:r>
            <a:endParaRPr lang="en-US"/>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471489" y="2637014"/>
            <a:ext cx="2900363"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3486153" y="2637014"/>
            <a:ext cx="2900363"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GB"/>
              <a:t>07/03/2024</a:t>
            </a:r>
            <a:endParaRPr lang="en-US"/>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GB"/>
              <a:t>Learner Workbook Level 1 Award in Speech (Grade 2) - Speech to Inform</a:t>
            </a:r>
            <a:endParaRPr lang="en-US"/>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472679" y="527409"/>
            <a:ext cx="5915025" cy="1914702"/>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472682" y="2428348"/>
            <a:ext cx="2901553" cy="1190095"/>
          </a:xfrm>
        </p:spPr>
        <p:txBody>
          <a:bodyPr anchor="b"/>
          <a:lstStyle>
            <a:lvl1pPr marL="0" indent="0">
              <a:buNone/>
              <a:defRPr sz="1800" b="1"/>
            </a:lvl1pPr>
            <a:lvl2pPr marL="342878" indent="0">
              <a:buNone/>
              <a:defRPr sz="1500" b="1"/>
            </a:lvl2pPr>
            <a:lvl3pPr marL="685754" indent="0">
              <a:buNone/>
              <a:defRPr sz="1350" b="1"/>
            </a:lvl3pPr>
            <a:lvl4pPr marL="1028632" indent="0">
              <a:buNone/>
              <a:defRPr sz="1200" b="1"/>
            </a:lvl4pPr>
            <a:lvl5pPr marL="1371508" indent="0">
              <a:buNone/>
              <a:defRPr sz="1200" b="1"/>
            </a:lvl5pPr>
            <a:lvl6pPr marL="1714385" indent="0">
              <a:buNone/>
              <a:defRPr sz="1200" b="1"/>
            </a:lvl6pPr>
            <a:lvl7pPr marL="2057262" indent="0">
              <a:buNone/>
              <a:defRPr sz="1200" b="1"/>
            </a:lvl7pPr>
            <a:lvl8pPr marL="2400140" indent="0">
              <a:buNone/>
              <a:defRPr sz="1200" b="1"/>
            </a:lvl8pPr>
            <a:lvl9pPr marL="2743017"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472682" y="3618443"/>
            <a:ext cx="2901553"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3471864" y="2428348"/>
            <a:ext cx="2915841" cy="1190095"/>
          </a:xfrm>
        </p:spPr>
        <p:txBody>
          <a:bodyPr anchor="b"/>
          <a:lstStyle>
            <a:lvl1pPr marL="0" indent="0">
              <a:buNone/>
              <a:defRPr sz="1800" b="1"/>
            </a:lvl1pPr>
            <a:lvl2pPr marL="342878" indent="0">
              <a:buNone/>
              <a:defRPr sz="1500" b="1"/>
            </a:lvl2pPr>
            <a:lvl3pPr marL="685754" indent="0">
              <a:buNone/>
              <a:defRPr sz="1350" b="1"/>
            </a:lvl3pPr>
            <a:lvl4pPr marL="1028632" indent="0">
              <a:buNone/>
              <a:defRPr sz="1200" b="1"/>
            </a:lvl4pPr>
            <a:lvl5pPr marL="1371508" indent="0">
              <a:buNone/>
              <a:defRPr sz="1200" b="1"/>
            </a:lvl5pPr>
            <a:lvl6pPr marL="1714385" indent="0">
              <a:buNone/>
              <a:defRPr sz="1200" b="1"/>
            </a:lvl6pPr>
            <a:lvl7pPr marL="2057262" indent="0">
              <a:buNone/>
              <a:defRPr sz="1200" b="1"/>
            </a:lvl7pPr>
            <a:lvl8pPr marL="2400140" indent="0">
              <a:buNone/>
              <a:defRPr sz="1200" b="1"/>
            </a:lvl8pPr>
            <a:lvl9pPr marL="2743017"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3471864" y="3618443"/>
            <a:ext cx="2915841"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GB"/>
              <a:t>07/03/2024</a:t>
            </a:r>
            <a:endParaRPr lang="en-US"/>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GB"/>
              <a:t>Learner Workbook Level 1 Award in Speech (Grade 2) - Speech to Inform</a:t>
            </a:r>
            <a:endParaRPr lang="en-US"/>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GB"/>
              <a:t>07/03/2024</a:t>
            </a:r>
            <a:endParaRPr lang="en-US"/>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GB"/>
              <a:t>Learner Workbook Level 1 Award in Speech (Grade 2) - Speech to Inform</a:t>
            </a:r>
            <a:endParaRPr lang="en-US"/>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GB"/>
              <a:t>07/03/2024</a:t>
            </a:r>
            <a:endParaRPr lang="en-US"/>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GB"/>
              <a:t>Learner Workbook Level 1 Award in Speech (Grade 2) - Speech to Inform</a:t>
            </a:r>
            <a:endParaRPr lang="en-US"/>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472682" y="660400"/>
            <a:ext cx="2212181" cy="23114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2915844" y="1426287"/>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472682" y="2971800"/>
            <a:ext cx="2212181" cy="5505627"/>
          </a:xfrm>
        </p:spPr>
        <p:txBody>
          <a:bodyPr/>
          <a:lstStyle>
            <a:lvl1pPr marL="0" indent="0">
              <a:buNone/>
              <a:defRPr sz="1200"/>
            </a:lvl1pPr>
            <a:lvl2pPr marL="342878" indent="0">
              <a:buNone/>
              <a:defRPr sz="1050"/>
            </a:lvl2pPr>
            <a:lvl3pPr marL="685754" indent="0">
              <a:buNone/>
              <a:defRPr sz="900"/>
            </a:lvl3pPr>
            <a:lvl4pPr marL="1028632" indent="0">
              <a:buNone/>
              <a:defRPr sz="750"/>
            </a:lvl4pPr>
            <a:lvl5pPr marL="1371508" indent="0">
              <a:buNone/>
              <a:defRPr sz="750"/>
            </a:lvl5pPr>
            <a:lvl6pPr marL="1714385" indent="0">
              <a:buNone/>
              <a:defRPr sz="750"/>
            </a:lvl6pPr>
            <a:lvl7pPr marL="2057262" indent="0">
              <a:buNone/>
              <a:defRPr sz="750"/>
            </a:lvl7pPr>
            <a:lvl8pPr marL="2400140" indent="0">
              <a:buNone/>
              <a:defRPr sz="750"/>
            </a:lvl8pPr>
            <a:lvl9pPr marL="2743017"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GB"/>
              <a:t>07/03/2024</a:t>
            </a:r>
            <a:endParaRPr lang="en-US"/>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GB"/>
              <a:t>Learner Workbook Level 1 Award in Speech (Grade 2) - Speech to Inform</a:t>
            </a:r>
            <a:endParaRPr lang="en-US"/>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472682" y="660400"/>
            <a:ext cx="2212181" cy="23114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2915844" y="1426287"/>
            <a:ext cx="3471863" cy="7039681"/>
          </a:xfrm>
        </p:spPr>
        <p:txBody>
          <a:bodyPr/>
          <a:lstStyle>
            <a:lvl1pPr marL="0" indent="0">
              <a:buNone/>
              <a:defRPr sz="2400"/>
            </a:lvl1pPr>
            <a:lvl2pPr marL="342878" indent="0">
              <a:buNone/>
              <a:defRPr sz="2100"/>
            </a:lvl2pPr>
            <a:lvl3pPr marL="685754" indent="0">
              <a:buNone/>
              <a:defRPr sz="1800"/>
            </a:lvl3pPr>
            <a:lvl4pPr marL="1028632" indent="0">
              <a:buNone/>
              <a:defRPr sz="1500"/>
            </a:lvl4pPr>
            <a:lvl5pPr marL="1371508" indent="0">
              <a:buNone/>
              <a:defRPr sz="1500"/>
            </a:lvl5pPr>
            <a:lvl6pPr marL="1714385" indent="0">
              <a:buNone/>
              <a:defRPr sz="1500"/>
            </a:lvl6pPr>
            <a:lvl7pPr marL="2057262" indent="0">
              <a:buNone/>
              <a:defRPr sz="1500"/>
            </a:lvl7pPr>
            <a:lvl8pPr marL="2400140" indent="0">
              <a:buNone/>
              <a:defRPr sz="1500"/>
            </a:lvl8pPr>
            <a:lvl9pPr marL="2743017" indent="0">
              <a:buNone/>
              <a:defRPr sz="15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472682" y="2971800"/>
            <a:ext cx="2212181" cy="5505627"/>
          </a:xfrm>
        </p:spPr>
        <p:txBody>
          <a:bodyPr/>
          <a:lstStyle>
            <a:lvl1pPr marL="0" indent="0">
              <a:buNone/>
              <a:defRPr sz="1200"/>
            </a:lvl1pPr>
            <a:lvl2pPr marL="342878" indent="0">
              <a:buNone/>
              <a:defRPr sz="1050"/>
            </a:lvl2pPr>
            <a:lvl3pPr marL="685754" indent="0">
              <a:buNone/>
              <a:defRPr sz="900"/>
            </a:lvl3pPr>
            <a:lvl4pPr marL="1028632" indent="0">
              <a:buNone/>
              <a:defRPr sz="750"/>
            </a:lvl4pPr>
            <a:lvl5pPr marL="1371508" indent="0">
              <a:buNone/>
              <a:defRPr sz="750"/>
            </a:lvl5pPr>
            <a:lvl6pPr marL="1714385" indent="0">
              <a:buNone/>
              <a:defRPr sz="750"/>
            </a:lvl6pPr>
            <a:lvl7pPr marL="2057262" indent="0">
              <a:buNone/>
              <a:defRPr sz="750"/>
            </a:lvl7pPr>
            <a:lvl8pPr marL="2400140" indent="0">
              <a:buNone/>
              <a:defRPr sz="750"/>
            </a:lvl8pPr>
            <a:lvl9pPr marL="2743017"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GB"/>
              <a:t>07/03/2024</a:t>
            </a:r>
            <a:endParaRPr lang="en-US"/>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GB"/>
              <a:t>Learner Workbook Level 1 Award in Speech (Grade 2) - Speech to Inform</a:t>
            </a:r>
            <a:endParaRPr lang="en-US"/>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471488" y="527409"/>
            <a:ext cx="5915025" cy="191470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471488" y="9181401"/>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a:t>07/03/2024</a:t>
            </a:r>
            <a:endParaRPr lang="en-US"/>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2271713" y="9181401"/>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Learner Workbook Level 1 Award in Speech (Grade 2) - Speech to Inform</a:t>
            </a:r>
            <a:endParaRPr lang="en-US"/>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4843463" y="9181401"/>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685754"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38" indent="-171438" algn="l" defTabSz="685754"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16" indent="-171438" algn="l" defTabSz="685754"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92" indent="-171438" algn="l" defTabSz="685754"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70"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47"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24"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02"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578"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455"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54" rtl="0" eaLnBrk="1" latinLnBrk="0" hangingPunct="1">
        <a:defRPr sz="1350" kern="1200">
          <a:solidFill>
            <a:schemeClr val="tx1"/>
          </a:solidFill>
          <a:latin typeface="+mn-lt"/>
          <a:ea typeface="+mn-ea"/>
          <a:cs typeface="+mn-cs"/>
        </a:defRPr>
      </a:lvl1pPr>
      <a:lvl2pPr marL="342878" algn="l" defTabSz="685754" rtl="0" eaLnBrk="1" latinLnBrk="0" hangingPunct="1">
        <a:defRPr sz="1350" kern="1200">
          <a:solidFill>
            <a:schemeClr val="tx1"/>
          </a:solidFill>
          <a:latin typeface="+mn-lt"/>
          <a:ea typeface="+mn-ea"/>
          <a:cs typeface="+mn-cs"/>
        </a:defRPr>
      </a:lvl2pPr>
      <a:lvl3pPr marL="685754" algn="l" defTabSz="685754" rtl="0" eaLnBrk="1" latinLnBrk="0" hangingPunct="1">
        <a:defRPr sz="1350" kern="1200">
          <a:solidFill>
            <a:schemeClr val="tx1"/>
          </a:solidFill>
          <a:latin typeface="+mn-lt"/>
          <a:ea typeface="+mn-ea"/>
          <a:cs typeface="+mn-cs"/>
        </a:defRPr>
      </a:lvl3pPr>
      <a:lvl4pPr marL="1028632" algn="l" defTabSz="685754" rtl="0" eaLnBrk="1" latinLnBrk="0" hangingPunct="1">
        <a:defRPr sz="1350" kern="1200">
          <a:solidFill>
            <a:schemeClr val="tx1"/>
          </a:solidFill>
          <a:latin typeface="+mn-lt"/>
          <a:ea typeface="+mn-ea"/>
          <a:cs typeface="+mn-cs"/>
        </a:defRPr>
      </a:lvl4pPr>
      <a:lvl5pPr marL="1371508" algn="l" defTabSz="685754" rtl="0" eaLnBrk="1" latinLnBrk="0" hangingPunct="1">
        <a:defRPr sz="1350" kern="1200">
          <a:solidFill>
            <a:schemeClr val="tx1"/>
          </a:solidFill>
          <a:latin typeface="+mn-lt"/>
          <a:ea typeface="+mn-ea"/>
          <a:cs typeface="+mn-cs"/>
        </a:defRPr>
      </a:lvl5pPr>
      <a:lvl6pPr marL="1714385" algn="l" defTabSz="685754" rtl="0" eaLnBrk="1" latinLnBrk="0" hangingPunct="1">
        <a:defRPr sz="1350" kern="1200">
          <a:solidFill>
            <a:schemeClr val="tx1"/>
          </a:solidFill>
          <a:latin typeface="+mn-lt"/>
          <a:ea typeface="+mn-ea"/>
          <a:cs typeface="+mn-cs"/>
        </a:defRPr>
      </a:lvl6pPr>
      <a:lvl7pPr marL="2057262" algn="l" defTabSz="685754" rtl="0" eaLnBrk="1" latinLnBrk="0" hangingPunct="1">
        <a:defRPr sz="1350" kern="1200">
          <a:solidFill>
            <a:schemeClr val="tx1"/>
          </a:solidFill>
          <a:latin typeface="+mn-lt"/>
          <a:ea typeface="+mn-ea"/>
          <a:cs typeface="+mn-cs"/>
        </a:defRPr>
      </a:lvl7pPr>
      <a:lvl8pPr marL="2400140" algn="l" defTabSz="685754" rtl="0" eaLnBrk="1" latinLnBrk="0" hangingPunct="1">
        <a:defRPr sz="1350" kern="1200">
          <a:solidFill>
            <a:schemeClr val="tx1"/>
          </a:solidFill>
          <a:latin typeface="+mn-lt"/>
          <a:ea typeface="+mn-ea"/>
          <a:cs typeface="+mn-cs"/>
        </a:defRPr>
      </a:lvl8pPr>
      <a:lvl9pPr marL="2743017" algn="l" defTabSz="685754"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a:t>07/03/2024</a:t>
            </a:r>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Learner Workbook Level 1 Award in Speech (Grade 2) - Speech to Inform</a:t>
            </a:r>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951686586"/>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673" r:id="rId13"/>
    <p:sldLayoutId id="2147483684" r:id="rId14"/>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5.jpeg"/><Relationship Id="rId1" Type="http://schemas.openxmlformats.org/officeDocument/2006/relationships/slideLayout" Target="../slideLayouts/slideLayout23.xm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7.png"/><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3.xml"/><Relationship Id="rId5" Type="http://schemas.openxmlformats.org/officeDocument/2006/relationships/image" Target="../media/image11.jpeg"/><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3.xml"/><Relationship Id="rId4" Type="http://schemas.openxmlformats.org/officeDocument/2006/relationships/image" Target="../media/image11.jpeg"/></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3.xml"/><Relationship Id="rId6" Type="http://schemas.openxmlformats.org/officeDocument/2006/relationships/image" Target="../media/image11.jpeg"/><Relationship Id="rId5" Type="http://schemas.openxmlformats.org/officeDocument/2006/relationships/image" Target="../media/image26.png"/><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s://www.bbc.co.uk/news/uk-england-sussex-67916152" TargetMode="External"/><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7.png"/><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3.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3.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3.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3.xml"/><Relationship Id="rId5" Type="http://schemas.openxmlformats.org/officeDocument/2006/relationships/image" Target="../media/image11.jpe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5.png"/><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293BBF4-E3EE-7346-9DD2-48AD1F02FBFC}"/>
              </a:ext>
            </a:extLst>
          </p:cNvPr>
          <p:cNvPicPr>
            <a:picLocks noChangeAspect="1"/>
          </p:cNvPicPr>
          <p:nvPr/>
        </p:nvPicPr>
        <p:blipFill rotWithShape="1">
          <a:blip r:embed="rId2"/>
          <a:srcRect t="3402"/>
          <a:stretch/>
        </p:blipFill>
        <p:spPr>
          <a:xfrm>
            <a:off x="0" y="-15552"/>
            <a:ext cx="6858000" cy="7488832"/>
          </a:xfrm>
          <a:prstGeom prst="rect">
            <a:avLst/>
          </a:prstGeom>
        </p:spPr>
      </p:pic>
      <p:sp>
        <p:nvSpPr>
          <p:cNvPr id="6" name="Rectangle 5"/>
          <p:cNvSpPr/>
          <p:nvPr/>
        </p:nvSpPr>
        <p:spPr>
          <a:xfrm>
            <a:off x="0" y="7559040"/>
            <a:ext cx="6858000" cy="2346960"/>
          </a:xfrm>
          <a:prstGeom prst="rect">
            <a:avLst/>
          </a:prstGeom>
          <a:solidFill>
            <a:srgbClr val="BFD455"/>
          </a:solidFill>
          <a:ln>
            <a:solidFill>
              <a:srgbClr val="BFD4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7">
            <a:extLst>
              <a:ext uri="{FF2B5EF4-FFF2-40B4-BE49-F238E27FC236}">
                <a16:creationId xmlns:a16="http://schemas.microsoft.com/office/drawing/2014/main" id="{A04E0E42-9FD2-4132-832C-37EC2E237E60}"/>
              </a:ext>
            </a:extLst>
          </p:cNvPr>
          <p:cNvSpPr txBox="1">
            <a:spLocks/>
          </p:cNvSpPr>
          <p:nvPr/>
        </p:nvSpPr>
        <p:spPr>
          <a:xfrm>
            <a:off x="881856" y="7393818"/>
            <a:ext cx="5094288" cy="1591630"/>
          </a:xfrm>
          <a:prstGeom prst="rect">
            <a:avLst/>
          </a:prstGeom>
          <a:solidFill>
            <a:srgbClr val="FFFFFF"/>
          </a:solidFill>
          <a:ln w="38100">
            <a:solidFill>
              <a:srgbClr val="BFD455"/>
            </a:solidFill>
            <a:miter lim="800000"/>
          </a:ln>
        </p:spPr>
        <p:txBody>
          <a:bodyPr vert="horz" lIns="91440" tIns="108000" rIns="91440" bIns="72000" rtlCol="0" anchor="ctr" anchorCtr="0">
            <a:normAutofit lnSpcReduction="10000"/>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spcBef>
                <a:spcPts val="600"/>
              </a:spcBef>
            </a:pPr>
            <a:r>
              <a:rPr lang="en-US" sz="3300" b="1" i="1" dirty="0">
                <a:latin typeface="+mn-lt"/>
              </a:rPr>
              <a:t>Learner Workbook</a:t>
            </a:r>
            <a:br>
              <a:rPr lang="en-US" b="1" i="1" dirty="0">
                <a:latin typeface="+mn-lt"/>
              </a:rPr>
            </a:br>
            <a:br>
              <a:rPr lang="en-US" b="1" i="1" dirty="0">
                <a:latin typeface="+mn-lt"/>
              </a:rPr>
            </a:br>
            <a:r>
              <a:rPr lang="en-US" sz="2800" b="1" i="1" dirty="0">
                <a:latin typeface="+mn-lt"/>
              </a:rPr>
              <a:t>Name:______________________</a:t>
            </a:r>
            <a:endParaRPr lang="en-US" b="1" i="1" dirty="0">
              <a:latin typeface="+mn-lt"/>
            </a:endParaRPr>
          </a:p>
        </p:txBody>
      </p:sp>
    </p:spTree>
    <p:extLst>
      <p:ext uri="{BB962C8B-B14F-4D97-AF65-F5344CB8AC3E}">
        <p14:creationId xmlns:p14="http://schemas.microsoft.com/office/powerpoint/2010/main" val="19245959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a:extLst>
              <a:ext uri="{FF2B5EF4-FFF2-40B4-BE49-F238E27FC236}">
                <a16:creationId xmlns:a16="http://schemas.microsoft.com/office/drawing/2014/main" id="{06488D16-8946-E547-F63E-30BB5423997E}"/>
              </a:ext>
            </a:extLst>
          </p:cNvPr>
          <p:cNvPicPr/>
          <p:nvPr/>
        </p:nvPicPr>
        <p:blipFill rotWithShape="1">
          <a:blip r:embed="rId2"/>
          <a:srcRect l="14665" t="1" r="11395" b="1"/>
          <a:stretch/>
        </p:blipFill>
        <p:spPr>
          <a:xfrm>
            <a:off x="6236623" y="9153319"/>
            <a:ext cx="486743" cy="527403"/>
          </a:xfrm>
          <a:prstGeom prst="rect">
            <a:avLst/>
          </a:prstGeom>
        </p:spPr>
      </p:pic>
      <p:sp>
        <p:nvSpPr>
          <p:cNvPr id="2" name="Title 1">
            <a:extLst>
              <a:ext uri="{FF2B5EF4-FFF2-40B4-BE49-F238E27FC236}">
                <a16:creationId xmlns:a16="http://schemas.microsoft.com/office/drawing/2014/main" id="{01E9F06B-0E5E-EEAD-2A49-07085A81A251}"/>
              </a:ext>
            </a:extLst>
          </p:cNvPr>
          <p:cNvSpPr>
            <a:spLocks noGrp="1"/>
          </p:cNvSpPr>
          <p:nvPr>
            <p:ph type="title"/>
          </p:nvPr>
        </p:nvSpPr>
        <p:spPr>
          <a:xfrm>
            <a:off x="260648" y="1089651"/>
            <a:ext cx="5915025" cy="347961"/>
          </a:xfrm>
        </p:spPr>
        <p:txBody>
          <a:bodyPr>
            <a:normAutofit fontScale="90000"/>
          </a:bodyPr>
          <a:lstStyle/>
          <a:p>
            <a:r>
              <a:rPr lang="en-GB" sz="2800" b="1" i="1" dirty="0">
                <a:latin typeface="+mn-lt"/>
              </a:rPr>
              <a:t>The context of the argument</a:t>
            </a:r>
            <a:endParaRPr lang="en-GB" sz="2800" dirty="0"/>
          </a:p>
        </p:txBody>
      </p:sp>
      <p:sp>
        <p:nvSpPr>
          <p:cNvPr id="3" name="Date Placeholder 2">
            <a:extLst>
              <a:ext uri="{FF2B5EF4-FFF2-40B4-BE49-F238E27FC236}">
                <a16:creationId xmlns:a16="http://schemas.microsoft.com/office/drawing/2014/main" id="{6E039499-BFE4-EC18-89BD-914F376B2456}"/>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3674BFF6-17E6-8B0A-2C19-F927F47C3CB4}"/>
              </a:ext>
            </a:extLst>
          </p:cNvPr>
          <p:cNvSpPr>
            <a:spLocks noGrp="1"/>
          </p:cNvSpPr>
          <p:nvPr>
            <p:ph type="ftr" sz="quarter" idx="11"/>
          </p:nvPr>
        </p:nvSpPr>
        <p:spPr>
          <a:xfrm>
            <a:off x="1808822" y="9181402"/>
            <a:ext cx="2628290" cy="527403"/>
          </a:xfrm>
        </p:spPr>
        <p:txBody>
          <a:bodyPr/>
          <a:lstStyle/>
          <a:p>
            <a:pPr defTabSz="457200">
              <a:lnSpc>
                <a:spcPct val="90000"/>
              </a:lnSpc>
              <a:spcAft>
                <a:spcPts val="600"/>
              </a:spcAft>
            </a:pPr>
            <a:r>
              <a:rPr lang="en-GB" dirty="0">
                <a:solidFill>
                  <a:schemeClr val="bg1">
                    <a:lumMod val="50000"/>
                    <a:alpha val="80000"/>
                  </a:schemeClr>
                </a:solidFill>
              </a:rPr>
              <a:t>ESB-RES-C244                                                             L1G2-Speech to Inform-Learner Workbook-Section 3</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2E181C88-374E-1B82-8A58-8085A2472BFF}"/>
              </a:ext>
            </a:extLst>
          </p:cNvPr>
          <p:cNvSpPr>
            <a:spLocks noGrp="1"/>
          </p:cNvSpPr>
          <p:nvPr>
            <p:ph type="sldNum" sz="quarter" idx="12"/>
          </p:nvPr>
        </p:nvSpPr>
        <p:spPr/>
        <p:txBody>
          <a:bodyPr/>
          <a:lstStyle/>
          <a:p>
            <a:fld id="{EFC07C4F-4DD7-4452-9CBE-7B4BC77324C7}" type="slidenum">
              <a:rPr lang="en-GB" smtClean="0"/>
              <a:t>10</a:t>
            </a:fld>
            <a:endParaRPr lang="en-GB"/>
          </a:p>
        </p:txBody>
      </p:sp>
      <p:sp>
        <p:nvSpPr>
          <p:cNvPr id="6" name="TextBox 5">
            <a:extLst>
              <a:ext uri="{FF2B5EF4-FFF2-40B4-BE49-F238E27FC236}">
                <a16:creationId xmlns:a16="http://schemas.microsoft.com/office/drawing/2014/main" id="{CD8BC949-3930-87A6-3643-81D0F0119D3A}"/>
              </a:ext>
            </a:extLst>
          </p:cNvPr>
          <p:cNvSpPr txBox="1"/>
          <p:nvPr/>
        </p:nvSpPr>
        <p:spPr>
          <a:xfrm>
            <a:off x="260710" y="1447251"/>
            <a:ext cx="6336580" cy="276999"/>
          </a:xfrm>
          <a:prstGeom prst="rect">
            <a:avLst/>
          </a:prstGeom>
          <a:solidFill>
            <a:srgbClr val="FBCF0A"/>
          </a:solidFill>
        </p:spPr>
        <p:txBody>
          <a:bodyPr wrap="square">
            <a:spAutoFit/>
          </a:bodyPr>
          <a:lstStyle/>
          <a:p>
            <a:r>
              <a:rPr lang="en-GB" sz="1200" b="0" i="0" dirty="0">
                <a:effectLst/>
              </a:rPr>
              <a:t>Types of context</a:t>
            </a:r>
            <a:endParaRPr lang="en-GB" sz="1200" dirty="0"/>
          </a:p>
        </p:txBody>
      </p:sp>
      <p:sp>
        <p:nvSpPr>
          <p:cNvPr id="26" name="Rectangle 25">
            <a:extLst>
              <a:ext uri="{FF2B5EF4-FFF2-40B4-BE49-F238E27FC236}">
                <a16:creationId xmlns:a16="http://schemas.microsoft.com/office/drawing/2014/main" id="{FEB0413E-4F59-00C6-BF36-795678A3F235}"/>
              </a:ext>
            </a:extLst>
          </p:cNvPr>
          <p:cNvSpPr/>
          <p:nvPr/>
        </p:nvSpPr>
        <p:spPr>
          <a:xfrm>
            <a:off x="260648" y="1989267"/>
            <a:ext cx="1692000" cy="172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i="1" dirty="0"/>
              <a:t>Scientific</a:t>
            </a:r>
          </a:p>
          <a:p>
            <a:r>
              <a:rPr lang="en-GB" sz="1100" dirty="0"/>
              <a:t>In science discussions e.g. global warming or recycling, think about the important research, methods, or discoveries that help us understand the topic better. </a:t>
            </a:r>
            <a:endParaRPr lang="en-GB" sz="1100" i="1" dirty="0"/>
          </a:p>
        </p:txBody>
      </p:sp>
      <p:sp>
        <p:nvSpPr>
          <p:cNvPr id="28" name="Rectangle 27">
            <a:extLst>
              <a:ext uri="{FF2B5EF4-FFF2-40B4-BE49-F238E27FC236}">
                <a16:creationId xmlns:a16="http://schemas.microsoft.com/office/drawing/2014/main" id="{53D6E1EE-507A-65D1-C839-A797F89AC713}"/>
              </a:ext>
            </a:extLst>
          </p:cNvPr>
          <p:cNvSpPr/>
          <p:nvPr/>
        </p:nvSpPr>
        <p:spPr>
          <a:xfrm>
            <a:off x="260648" y="7476075"/>
            <a:ext cx="1692000" cy="172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i="1" dirty="0"/>
              <a:t>Technological</a:t>
            </a:r>
          </a:p>
          <a:p>
            <a:r>
              <a:rPr lang="en-GB" sz="1100" dirty="0"/>
              <a:t>Look at how technology, like gadgets and advancements, can change the topic we're talking about. It's about being aware of how new inventions or tools might make a difference.</a:t>
            </a:r>
          </a:p>
        </p:txBody>
      </p:sp>
      <p:sp>
        <p:nvSpPr>
          <p:cNvPr id="29" name="Rectangle 28">
            <a:extLst>
              <a:ext uri="{FF2B5EF4-FFF2-40B4-BE49-F238E27FC236}">
                <a16:creationId xmlns:a16="http://schemas.microsoft.com/office/drawing/2014/main" id="{A8597887-0FE0-7066-4E78-83E96DEDE213}"/>
              </a:ext>
            </a:extLst>
          </p:cNvPr>
          <p:cNvSpPr/>
          <p:nvPr/>
        </p:nvSpPr>
        <p:spPr>
          <a:xfrm>
            <a:off x="260648" y="3818203"/>
            <a:ext cx="1692000" cy="172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100" i="1" dirty="0"/>
              <a:t>Environmental</a:t>
            </a:r>
          </a:p>
          <a:p>
            <a:r>
              <a:rPr lang="en-GB" sz="1100" dirty="0"/>
              <a:t>Think about how the natural world, like the weather or the environment, can play a role in what you're discussing. Consider how nature and the surroundings impact the topic.</a:t>
            </a:r>
          </a:p>
        </p:txBody>
      </p:sp>
      <p:sp>
        <p:nvSpPr>
          <p:cNvPr id="30" name="Rectangle 29">
            <a:extLst>
              <a:ext uri="{FF2B5EF4-FFF2-40B4-BE49-F238E27FC236}">
                <a16:creationId xmlns:a16="http://schemas.microsoft.com/office/drawing/2014/main" id="{E9CD5371-28D0-5735-B7E9-D93403A8CCD8}"/>
              </a:ext>
            </a:extLst>
          </p:cNvPr>
          <p:cNvSpPr/>
          <p:nvPr/>
        </p:nvSpPr>
        <p:spPr>
          <a:xfrm>
            <a:off x="260648" y="5647139"/>
            <a:ext cx="1692000" cy="1728000"/>
          </a:xfrm>
          <a:prstGeom prst="rect">
            <a:avLst/>
          </a:prstGeom>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algn="ctr"/>
            <a:r>
              <a:rPr lang="en-GB" sz="1200" i="1" dirty="0"/>
              <a:t>Personal</a:t>
            </a:r>
          </a:p>
          <a:p>
            <a:r>
              <a:rPr lang="en-GB" sz="1100" dirty="0"/>
              <a:t>Consider how your personal background and what you've been through might affect the way you see and talk about things. Share your own story and understand how it shapes your point of view.</a:t>
            </a:r>
          </a:p>
        </p:txBody>
      </p:sp>
      <p:sp>
        <p:nvSpPr>
          <p:cNvPr id="31" name="Rectangle 30">
            <a:extLst>
              <a:ext uri="{FF2B5EF4-FFF2-40B4-BE49-F238E27FC236}">
                <a16:creationId xmlns:a16="http://schemas.microsoft.com/office/drawing/2014/main" id="{4385FD7C-01AB-DE0A-B9F5-80597531C419}"/>
              </a:ext>
            </a:extLst>
          </p:cNvPr>
          <p:cNvSpPr/>
          <p:nvPr/>
        </p:nvSpPr>
        <p:spPr>
          <a:xfrm>
            <a:off x="2120108" y="1989267"/>
            <a:ext cx="4477181" cy="172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100" i="1" dirty="0"/>
          </a:p>
        </p:txBody>
      </p:sp>
      <p:sp>
        <p:nvSpPr>
          <p:cNvPr id="32" name="Rectangle 31">
            <a:extLst>
              <a:ext uri="{FF2B5EF4-FFF2-40B4-BE49-F238E27FC236}">
                <a16:creationId xmlns:a16="http://schemas.microsoft.com/office/drawing/2014/main" id="{3AAB66A5-24A7-8C8E-0367-CF9BC46764CE}"/>
              </a:ext>
            </a:extLst>
          </p:cNvPr>
          <p:cNvSpPr/>
          <p:nvPr/>
        </p:nvSpPr>
        <p:spPr>
          <a:xfrm>
            <a:off x="2120108" y="3818203"/>
            <a:ext cx="4477181" cy="172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100" i="1" dirty="0"/>
          </a:p>
        </p:txBody>
      </p:sp>
      <p:sp>
        <p:nvSpPr>
          <p:cNvPr id="33" name="Rectangle 32">
            <a:extLst>
              <a:ext uri="{FF2B5EF4-FFF2-40B4-BE49-F238E27FC236}">
                <a16:creationId xmlns:a16="http://schemas.microsoft.com/office/drawing/2014/main" id="{16F628B3-271A-C45E-9D1A-507EA4F8D25E}"/>
              </a:ext>
            </a:extLst>
          </p:cNvPr>
          <p:cNvSpPr/>
          <p:nvPr/>
        </p:nvSpPr>
        <p:spPr>
          <a:xfrm>
            <a:off x="2120107" y="5647139"/>
            <a:ext cx="4477181" cy="172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100" i="1" dirty="0"/>
          </a:p>
        </p:txBody>
      </p:sp>
      <p:sp>
        <p:nvSpPr>
          <p:cNvPr id="34" name="Rectangle 33">
            <a:extLst>
              <a:ext uri="{FF2B5EF4-FFF2-40B4-BE49-F238E27FC236}">
                <a16:creationId xmlns:a16="http://schemas.microsoft.com/office/drawing/2014/main" id="{669B9D77-44EE-A869-99CB-0CE0C3600D9C}"/>
              </a:ext>
            </a:extLst>
          </p:cNvPr>
          <p:cNvSpPr/>
          <p:nvPr/>
        </p:nvSpPr>
        <p:spPr>
          <a:xfrm>
            <a:off x="2120140" y="7476075"/>
            <a:ext cx="4477181" cy="172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100" i="1" dirty="0"/>
          </a:p>
        </p:txBody>
      </p:sp>
    </p:spTree>
    <p:extLst>
      <p:ext uri="{BB962C8B-B14F-4D97-AF65-F5344CB8AC3E}">
        <p14:creationId xmlns:p14="http://schemas.microsoft.com/office/powerpoint/2010/main" val="26706386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BA944F-904D-DEFE-F3A1-1EB1BA62FD39}"/>
              </a:ext>
            </a:extLst>
          </p:cNvPr>
          <p:cNvSpPr>
            <a:spLocks noGrp="1"/>
          </p:cNvSpPr>
          <p:nvPr>
            <p:ph type="title"/>
          </p:nvPr>
        </p:nvSpPr>
        <p:spPr>
          <a:xfrm>
            <a:off x="260648" y="1064568"/>
            <a:ext cx="5915025" cy="527403"/>
          </a:xfrm>
        </p:spPr>
        <p:txBody>
          <a:bodyPr>
            <a:normAutofit fontScale="90000"/>
          </a:bodyPr>
          <a:lstStyle/>
          <a:p>
            <a:r>
              <a:rPr lang="en-GB" b="1" i="1" dirty="0"/>
              <a:t>Persuasion</a:t>
            </a:r>
          </a:p>
        </p:txBody>
      </p:sp>
      <p:sp>
        <p:nvSpPr>
          <p:cNvPr id="3" name="Date Placeholder 2">
            <a:extLst>
              <a:ext uri="{FF2B5EF4-FFF2-40B4-BE49-F238E27FC236}">
                <a16:creationId xmlns:a16="http://schemas.microsoft.com/office/drawing/2014/main" id="{D8FFC637-236A-B7A6-7D7C-10A4AC7198CB}"/>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C7BB08A9-0904-354A-732A-CB89C5F9045D}"/>
              </a:ext>
            </a:extLst>
          </p:cNvPr>
          <p:cNvSpPr>
            <a:spLocks noGrp="1"/>
          </p:cNvSpPr>
          <p:nvPr>
            <p:ph type="ftr" sz="quarter" idx="11"/>
          </p:nvPr>
        </p:nvSpPr>
        <p:spPr>
          <a:xfrm>
            <a:off x="1808822" y="9181402"/>
            <a:ext cx="2628290" cy="527403"/>
          </a:xfrm>
        </p:spPr>
        <p:txBody>
          <a:bodyPr/>
          <a:lstStyle/>
          <a:p>
            <a:pPr defTabSz="457200">
              <a:lnSpc>
                <a:spcPct val="90000"/>
              </a:lnSpc>
              <a:spcAft>
                <a:spcPts val="600"/>
              </a:spcAft>
            </a:pPr>
            <a:r>
              <a:rPr lang="en-GB" dirty="0">
                <a:solidFill>
                  <a:schemeClr val="bg1">
                    <a:lumMod val="50000"/>
                    <a:alpha val="80000"/>
                  </a:schemeClr>
                </a:solidFill>
              </a:rPr>
              <a:t>ESB-RES-C244                                                             L1G2-Speech to Inform-Learner Workbook-Section 3</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2FB6A114-14AF-E5BF-C80A-45CD591802E6}"/>
              </a:ext>
            </a:extLst>
          </p:cNvPr>
          <p:cNvSpPr>
            <a:spLocks noGrp="1"/>
          </p:cNvSpPr>
          <p:nvPr>
            <p:ph type="sldNum" sz="quarter" idx="12"/>
          </p:nvPr>
        </p:nvSpPr>
        <p:spPr/>
        <p:txBody>
          <a:bodyPr/>
          <a:lstStyle/>
          <a:p>
            <a:fld id="{EFC07C4F-4DD7-4452-9CBE-7B4BC77324C7}" type="slidenum">
              <a:rPr lang="en-GB" smtClean="0"/>
              <a:t>11</a:t>
            </a:fld>
            <a:endParaRPr lang="en-GB"/>
          </a:p>
        </p:txBody>
      </p:sp>
      <p:grpSp>
        <p:nvGrpSpPr>
          <p:cNvPr id="6" name="Group 5">
            <a:extLst>
              <a:ext uri="{FF2B5EF4-FFF2-40B4-BE49-F238E27FC236}">
                <a16:creationId xmlns:a16="http://schemas.microsoft.com/office/drawing/2014/main" id="{1A00F763-C30B-E2ED-A75B-5360EA5087D5}"/>
              </a:ext>
            </a:extLst>
          </p:cNvPr>
          <p:cNvGrpSpPr/>
          <p:nvPr/>
        </p:nvGrpSpPr>
        <p:grpSpPr>
          <a:xfrm>
            <a:off x="1844824" y="4160912"/>
            <a:ext cx="3168351" cy="2056651"/>
            <a:chOff x="6156176" y="4775069"/>
            <a:chExt cx="2186457" cy="1485478"/>
          </a:xfrm>
        </p:grpSpPr>
        <p:pic>
          <p:nvPicPr>
            <p:cNvPr id="7" name="Picture 6">
              <a:extLst>
                <a:ext uri="{FF2B5EF4-FFF2-40B4-BE49-F238E27FC236}">
                  <a16:creationId xmlns:a16="http://schemas.microsoft.com/office/drawing/2014/main" id="{8B4DBF6C-8973-5574-4F14-6A39EC1E641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8" name="TextBox 7">
              <a:extLst>
                <a:ext uri="{FF2B5EF4-FFF2-40B4-BE49-F238E27FC236}">
                  <a16:creationId xmlns:a16="http://schemas.microsoft.com/office/drawing/2014/main" id="{289E5AEC-2079-E4EF-EBEB-A27FD4249110}"/>
                </a:ext>
              </a:extLst>
            </p:cNvPr>
            <p:cNvSpPr txBox="1"/>
            <p:nvPr/>
          </p:nvSpPr>
          <p:spPr>
            <a:xfrm>
              <a:off x="6476075" y="4979888"/>
              <a:ext cx="1546657" cy="257308"/>
            </a:xfrm>
            <a:prstGeom prst="rect">
              <a:avLst/>
            </a:prstGeom>
            <a:noFill/>
          </p:spPr>
          <p:txBody>
            <a:bodyPr wrap="square" rtlCol="0">
              <a:spAutoFit/>
            </a:bodyPr>
            <a:lstStyle/>
            <a:p>
              <a:pPr algn="ctr"/>
              <a:endParaRPr lang="en-GB" sz="1400" dirty="0"/>
            </a:p>
          </p:txBody>
        </p:sp>
      </p:grpSp>
      <p:sp>
        <p:nvSpPr>
          <p:cNvPr id="10" name="TextBox 9">
            <a:extLst>
              <a:ext uri="{FF2B5EF4-FFF2-40B4-BE49-F238E27FC236}">
                <a16:creationId xmlns:a16="http://schemas.microsoft.com/office/drawing/2014/main" id="{10CE5E3E-E8D1-9C7F-BAB7-8F09B4CF3F36}"/>
              </a:ext>
            </a:extLst>
          </p:cNvPr>
          <p:cNvSpPr txBox="1"/>
          <p:nvPr/>
        </p:nvSpPr>
        <p:spPr>
          <a:xfrm>
            <a:off x="2168858" y="4368224"/>
            <a:ext cx="2520280" cy="1169551"/>
          </a:xfrm>
          <a:prstGeom prst="rect">
            <a:avLst/>
          </a:prstGeom>
          <a:noFill/>
        </p:spPr>
        <p:txBody>
          <a:bodyPr wrap="square">
            <a:spAutoFit/>
          </a:bodyPr>
          <a:lstStyle/>
          <a:p>
            <a:r>
              <a:rPr lang="en-GB" sz="1400" dirty="0"/>
              <a:t>When is persuasion used in everyday life?</a:t>
            </a:r>
          </a:p>
          <a:p>
            <a:endParaRPr lang="en-GB" sz="1400" dirty="0"/>
          </a:p>
          <a:p>
            <a:r>
              <a:rPr lang="en-GB" sz="1400" dirty="0"/>
              <a:t>Come up with as many ideas as you can. </a:t>
            </a:r>
          </a:p>
        </p:txBody>
      </p:sp>
      <p:pic>
        <p:nvPicPr>
          <p:cNvPr id="9" name="Picture 8">
            <a:extLst>
              <a:ext uri="{FF2B5EF4-FFF2-40B4-BE49-F238E27FC236}">
                <a16:creationId xmlns:a16="http://schemas.microsoft.com/office/drawing/2014/main" id="{BB3C8704-0340-BB26-5148-07F705A44F4B}"/>
              </a:ext>
            </a:extLst>
          </p:cNvPr>
          <p:cNvPicPr>
            <a:picLocks noChangeAspect="1"/>
          </p:cNvPicPr>
          <p:nvPr/>
        </p:nvPicPr>
        <p:blipFill>
          <a:blip r:embed="rId3"/>
          <a:stretch>
            <a:fillRect/>
          </a:stretch>
        </p:blipFill>
        <p:spPr>
          <a:xfrm>
            <a:off x="5018044" y="1295493"/>
            <a:ext cx="1271128" cy="1172178"/>
          </a:xfrm>
          <a:prstGeom prst="rect">
            <a:avLst/>
          </a:prstGeom>
        </p:spPr>
      </p:pic>
      <p:pic>
        <p:nvPicPr>
          <p:cNvPr id="11" name="Picture 10" descr="A black x on a white background&#10;&#10;Description automatically generated">
            <a:extLst>
              <a:ext uri="{FF2B5EF4-FFF2-40B4-BE49-F238E27FC236}">
                <a16:creationId xmlns:a16="http://schemas.microsoft.com/office/drawing/2014/main" id="{A271CAC3-6C2D-3B3B-AFED-DA26665252DE}"/>
              </a:ext>
            </a:extLst>
          </p:cNvPr>
          <p:cNvPicPr>
            <a:picLocks noChangeAspect="1"/>
          </p:cNvPicPr>
          <p:nvPr/>
        </p:nvPicPr>
        <p:blipFill>
          <a:blip r:embed="rId4"/>
          <a:stretch>
            <a:fillRect/>
          </a:stretch>
        </p:blipFill>
        <p:spPr>
          <a:xfrm>
            <a:off x="6280025" y="9167145"/>
            <a:ext cx="495815" cy="533400"/>
          </a:xfrm>
          <a:prstGeom prst="rect">
            <a:avLst/>
          </a:prstGeom>
        </p:spPr>
      </p:pic>
    </p:spTree>
    <p:extLst>
      <p:ext uri="{BB962C8B-B14F-4D97-AF65-F5344CB8AC3E}">
        <p14:creationId xmlns:p14="http://schemas.microsoft.com/office/powerpoint/2010/main" val="30036983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0A4AF-C579-0758-5CC3-49116E018D34}"/>
              </a:ext>
            </a:extLst>
          </p:cNvPr>
          <p:cNvSpPr>
            <a:spLocks noGrp="1"/>
          </p:cNvSpPr>
          <p:nvPr>
            <p:ph type="title"/>
          </p:nvPr>
        </p:nvSpPr>
        <p:spPr>
          <a:xfrm>
            <a:off x="260648" y="993530"/>
            <a:ext cx="5915025" cy="527403"/>
          </a:xfrm>
        </p:spPr>
        <p:txBody>
          <a:bodyPr>
            <a:normAutofit fontScale="90000"/>
          </a:bodyPr>
          <a:lstStyle/>
          <a:p>
            <a:r>
              <a:rPr lang="en-GB" b="1" i="1" dirty="0"/>
              <a:t>Common persuasive techniques</a:t>
            </a:r>
          </a:p>
        </p:txBody>
      </p:sp>
      <p:sp>
        <p:nvSpPr>
          <p:cNvPr id="3" name="Date Placeholder 2">
            <a:extLst>
              <a:ext uri="{FF2B5EF4-FFF2-40B4-BE49-F238E27FC236}">
                <a16:creationId xmlns:a16="http://schemas.microsoft.com/office/drawing/2014/main" id="{391418E3-92C3-B3F2-D111-1785626BC481}"/>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557E4407-1CD5-09D2-ECC2-8D76FC6B1A53}"/>
              </a:ext>
            </a:extLst>
          </p:cNvPr>
          <p:cNvSpPr>
            <a:spLocks noGrp="1"/>
          </p:cNvSpPr>
          <p:nvPr>
            <p:ph type="ftr" sz="quarter" idx="11"/>
          </p:nvPr>
        </p:nvSpPr>
        <p:spPr>
          <a:xfrm>
            <a:off x="1808822" y="9181402"/>
            <a:ext cx="2628290" cy="527403"/>
          </a:xfrm>
        </p:spPr>
        <p:txBody>
          <a:bodyPr/>
          <a:lstStyle/>
          <a:p>
            <a:pPr defTabSz="457200">
              <a:lnSpc>
                <a:spcPct val="90000"/>
              </a:lnSpc>
              <a:spcAft>
                <a:spcPts val="600"/>
              </a:spcAft>
            </a:pPr>
            <a:r>
              <a:rPr lang="en-GB" dirty="0">
                <a:solidFill>
                  <a:schemeClr val="bg1">
                    <a:lumMod val="50000"/>
                    <a:alpha val="80000"/>
                  </a:schemeClr>
                </a:solidFill>
              </a:rPr>
              <a:t>ESB-RES-C244                                                             L1G2-Speech to Inform-Learner Workbook-Section 3</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651ACBD0-BFCF-03EA-B348-190ACBC93DEC}"/>
              </a:ext>
            </a:extLst>
          </p:cNvPr>
          <p:cNvSpPr>
            <a:spLocks noGrp="1"/>
          </p:cNvSpPr>
          <p:nvPr>
            <p:ph type="sldNum" sz="quarter" idx="12"/>
          </p:nvPr>
        </p:nvSpPr>
        <p:spPr/>
        <p:txBody>
          <a:bodyPr/>
          <a:lstStyle/>
          <a:p>
            <a:fld id="{EFC07C4F-4DD7-4452-9CBE-7B4BC77324C7}" type="slidenum">
              <a:rPr lang="en-GB" smtClean="0"/>
              <a:t>12</a:t>
            </a:fld>
            <a:endParaRPr lang="en-GB"/>
          </a:p>
        </p:txBody>
      </p:sp>
      <p:grpSp>
        <p:nvGrpSpPr>
          <p:cNvPr id="71" name="Group 70">
            <a:extLst>
              <a:ext uri="{FF2B5EF4-FFF2-40B4-BE49-F238E27FC236}">
                <a16:creationId xmlns:a16="http://schemas.microsoft.com/office/drawing/2014/main" id="{B760D0FB-D844-CBF9-FDD6-F9D9838D7D2C}"/>
              </a:ext>
            </a:extLst>
          </p:cNvPr>
          <p:cNvGrpSpPr/>
          <p:nvPr/>
        </p:nvGrpSpPr>
        <p:grpSpPr>
          <a:xfrm>
            <a:off x="357482" y="1528441"/>
            <a:ext cx="6133582" cy="2661669"/>
            <a:chOff x="391762" y="1787275"/>
            <a:chExt cx="6271312" cy="4117292"/>
          </a:xfrm>
        </p:grpSpPr>
        <p:sp>
          <p:nvSpPr>
            <p:cNvPr id="50" name="Rectangle 49">
              <a:extLst>
                <a:ext uri="{FF2B5EF4-FFF2-40B4-BE49-F238E27FC236}">
                  <a16:creationId xmlns:a16="http://schemas.microsoft.com/office/drawing/2014/main" id="{02EADCB1-EB60-FCF2-CE6F-ABCC80D111AD}"/>
                </a:ext>
              </a:extLst>
            </p:cNvPr>
            <p:cNvSpPr/>
            <p:nvPr/>
          </p:nvSpPr>
          <p:spPr>
            <a:xfrm>
              <a:off x="4845444" y="4317608"/>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Testimonial </a:t>
              </a:r>
            </a:p>
          </p:txBody>
        </p:sp>
        <p:sp>
          <p:nvSpPr>
            <p:cNvPr id="51" name="Rectangle 50">
              <a:extLst>
                <a:ext uri="{FF2B5EF4-FFF2-40B4-BE49-F238E27FC236}">
                  <a16:creationId xmlns:a16="http://schemas.microsoft.com/office/drawing/2014/main" id="{1D0693B6-9FED-6FBB-F129-3423B32BFFE6}"/>
                </a:ext>
              </a:extLst>
            </p:cNvPr>
            <p:cNvSpPr/>
            <p:nvPr/>
          </p:nvSpPr>
          <p:spPr>
            <a:xfrm>
              <a:off x="2618603" y="2435597"/>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Expert opinion</a:t>
              </a:r>
            </a:p>
          </p:txBody>
        </p:sp>
        <p:sp>
          <p:nvSpPr>
            <p:cNvPr id="52" name="Rectangle 51">
              <a:extLst>
                <a:ext uri="{FF2B5EF4-FFF2-40B4-BE49-F238E27FC236}">
                  <a16:creationId xmlns:a16="http://schemas.microsoft.com/office/drawing/2014/main" id="{5E619143-92A4-34E8-BFCF-42B8C705B1BD}"/>
                </a:ext>
              </a:extLst>
            </p:cNvPr>
            <p:cNvSpPr/>
            <p:nvPr/>
          </p:nvSpPr>
          <p:spPr>
            <a:xfrm>
              <a:off x="391762" y="3073317"/>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Counterargument </a:t>
              </a:r>
            </a:p>
          </p:txBody>
        </p:sp>
        <p:sp>
          <p:nvSpPr>
            <p:cNvPr id="53" name="Rectangle 52">
              <a:extLst>
                <a:ext uri="{FF2B5EF4-FFF2-40B4-BE49-F238E27FC236}">
                  <a16:creationId xmlns:a16="http://schemas.microsoft.com/office/drawing/2014/main" id="{D56F335B-708D-E574-0149-1135B9BE1077}"/>
                </a:ext>
              </a:extLst>
            </p:cNvPr>
            <p:cNvSpPr/>
            <p:nvPr/>
          </p:nvSpPr>
          <p:spPr>
            <a:xfrm>
              <a:off x="2618603" y="1804626"/>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Facts</a:t>
              </a:r>
            </a:p>
          </p:txBody>
        </p:sp>
        <p:sp>
          <p:nvSpPr>
            <p:cNvPr id="54" name="Rectangle 53">
              <a:extLst>
                <a:ext uri="{FF2B5EF4-FFF2-40B4-BE49-F238E27FC236}">
                  <a16:creationId xmlns:a16="http://schemas.microsoft.com/office/drawing/2014/main" id="{90FCC918-AE6F-4C9C-5637-F2D45ED59C16}"/>
                </a:ext>
              </a:extLst>
            </p:cNvPr>
            <p:cNvSpPr/>
            <p:nvPr/>
          </p:nvSpPr>
          <p:spPr>
            <a:xfrm>
              <a:off x="3681766" y="5531913"/>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Direct address</a:t>
              </a:r>
            </a:p>
          </p:txBody>
        </p:sp>
        <p:sp>
          <p:nvSpPr>
            <p:cNvPr id="55" name="Rectangle 54">
              <a:extLst>
                <a:ext uri="{FF2B5EF4-FFF2-40B4-BE49-F238E27FC236}">
                  <a16:creationId xmlns:a16="http://schemas.microsoft.com/office/drawing/2014/main" id="{F6271C9F-CDC1-8827-356E-2BF225B9A99A}"/>
                </a:ext>
              </a:extLst>
            </p:cNvPr>
            <p:cNvSpPr/>
            <p:nvPr/>
          </p:nvSpPr>
          <p:spPr>
            <a:xfrm>
              <a:off x="2618603" y="3697539"/>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Flattery</a:t>
              </a:r>
            </a:p>
          </p:txBody>
        </p:sp>
        <p:sp>
          <p:nvSpPr>
            <p:cNvPr id="56" name="Rectangle 55">
              <a:extLst>
                <a:ext uri="{FF2B5EF4-FFF2-40B4-BE49-F238E27FC236}">
                  <a16:creationId xmlns:a16="http://schemas.microsoft.com/office/drawing/2014/main" id="{FBD46C50-CAA6-C35B-3489-21257A8D5D19}"/>
                </a:ext>
              </a:extLst>
            </p:cNvPr>
            <p:cNvSpPr/>
            <p:nvPr/>
          </p:nvSpPr>
          <p:spPr>
            <a:xfrm>
              <a:off x="2618603" y="3066568"/>
              <a:ext cx="1817630" cy="365125"/>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Rhetorical questions</a:t>
              </a:r>
            </a:p>
          </p:txBody>
        </p:sp>
        <p:sp>
          <p:nvSpPr>
            <p:cNvPr id="57" name="Rectangle 56">
              <a:extLst>
                <a:ext uri="{FF2B5EF4-FFF2-40B4-BE49-F238E27FC236}">
                  <a16:creationId xmlns:a16="http://schemas.microsoft.com/office/drawing/2014/main" id="{6BD93C97-F773-EF7E-3BEE-971C86717613}"/>
                </a:ext>
              </a:extLst>
            </p:cNvPr>
            <p:cNvSpPr/>
            <p:nvPr/>
          </p:nvSpPr>
          <p:spPr>
            <a:xfrm>
              <a:off x="1502945" y="5539442"/>
              <a:ext cx="1817630" cy="365125"/>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Storytelling </a:t>
              </a:r>
            </a:p>
          </p:txBody>
        </p:sp>
        <p:sp>
          <p:nvSpPr>
            <p:cNvPr id="58" name="Rectangle 57">
              <a:extLst>
                <a:ext uri="{FF2B5EF4-FFF2-40B4-BE49-F238E27FC236}">
                  <a16:creationId xmlns:a16="http://schemas.microsoft.com/office/drawing/2014/main" id="{A3837DA9-AAA3-984E-02CB-FEB24D411A31}"/>
                </a:ext>
              </a:extLst>
            </p:cNvPr>
            <p:cNvSpPr/>
            <p:nvPr/>
          </p:nvSpPr>
          <p:spPr>
            <a:xfrm>
              <a:off x="4845444" y="4959483"/>
              <a:ext cx="1817630" cy="365125"/>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Anecdotes </a:t>
              </a:r>
            </a:p>
          </p:txBody>
        </p:sp>
        <p:sp>
          <p:nvSpPr>
            <p:cNvPr id="59" name="Rectangle 58">
              <a:extLst>
                <a:ext uri="{FF2B5EF4-FFF2-40B4-BE49-F238E27FC236}">
                  <a16:creationId xmlns:a16="http://schemas.microsoft.com/office/drawing/2014/main" id="{F0A2902A-2EDA-CDC5-5679-613C1194A73D}"/>
                </a:ext>
              </a:extLst>
            </p:cNvPr>
            <p:cNvSpPr/>
            <p:nvPr/>
          </p:nvSpPr>
          <p:spPr>
            <a:xfrm>
              <a:off x="4845444" y="3071025"/>
              <a:ext cx="1817630" cy="365125"/>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Emotive language</a:t>
              </a:r>
            </a:p>
          </p:txBody>
        </p:sp>
        <p:sp>
          <p:nvSpPr>
            <p:cNvPr id="60" name="Rectangle 59">
              <a:extLst>
                <a:ext uri="{FF2B5EF4-FFF2-40B4-BE49-F238E27FC236}">
                  <a16:creationId xmlns:a16="http://schemas.microsoft.com/office/drawing/2014/main" id="{1DB1904B-68A3-6C18-CFC1-B4C70C7A006A}"/>
                </a:ext>
              </a:extLst>
            </p:cNvPr>
            <p:cNvSpPr/>
            <p:nvPr/>
          </p:nvSpPr>
          <p:spPr>
            <a:xfrm>
              <a:off x="391762" y="4342009"/>
              <a:ext cx="1817630" cy="365125"/>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Powerful vocabulary</a:t>
              </a:r>
            </a:p>
          </p:txBody>
        </p:sp>
        <p:sp>
          <p:nvSpPr>
            <p:cNvPr id="61" name="Rectangle 60">
              <a:extLst>
                <a:ext uri="{FF2B5EF4-FFF2-40B4-BE49-F238E27FC236}">
                  <a16:creationId xmlns:a16="http://schemas.microsoft.com/office/drawing/2014/main" id="{C91487AE-0DC6-1BE8-396D-AEC44298E4BE}"/>
                </a:ext>
              </a:extLst>
            </p:cNvPr>
            <p:cNvSpPr/>
            <p:nvPr/>
          </p:nvSpPr>
          <p:spPr>
            <a:xfrm>
              <a:off x="391762" y="2438971"/>
              <a:ext cx="1817630" cy="365125"/>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Exaggeration/hyperbole</a:t>
              </a:r>
            </a:p>
          </p:txBody>
        </p:sp>
        <p:sp>
          <p:nvSpPr>
            <p:cNvPr id="62" name="Rectangle 61">
              <a:extLst>
                <a:ext uri="{FF2B5EF4-FFF2-40B4-BE49-F238E27FC236}">
                  <a16:creationId xmlns:a16="http://schemas.microsoft.com/office/drawing/2014/main" id="{AD5BFEA4-FD82-B658-F27C-F7A0241D48E1}"/>
                </a:ext>
              </a:extLst>
            </p:cNvPr>
            <p:cNvSpPr/>
            <p:nvPr/>
          </p:nvSpPr>
          <p:spPr>
            <a:xfrm>
              <a:off x="2618603" y="4959483"/>
              <a:ext cx="1817630" cy="365125"/>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Call to action</a:t>
              </a:r>
            </a:p>
          </p:txBody>
        </p:sp>
        <p:sp>
          <p:nvSpPr>
            <p:cNvPr id="63" name="Rectangle 62">
              <a:extLst>
                <a:ext uri="{FF2B5EF4-FFF2-40B4-BE49-F238E27FC236}">
                  <a16:creationId xmlns:a16="http://schemas.microsoft.com/office/drawing/2014/main" id="{A8727657-2329-13F5-8B8F-5F748B9D3E2E}"/>
                </a:ext>
              </a:extLst>
            </p:cNvPr>
            <p:cNvSpPr/>
            <p:nvPr/>
          </p:nvSpPr>
          <p:spPr>
            <a:xfrm>
              <a:off x="2618603" y="4328510"/>
              <a:ext cx="1817630" cy="365125"/>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Alliteration </a:t>
              </a:r>
            </a:p>
          </p:txBody>
        </p:sp>
        <p:sp>
          <p:nvSpPr>
            <p:cNvPr id="64" name="Rectangle 63">
              <a:extLst>
                <a:ext uri="{FF2B5EF4-FFF2-40B4-BE49-F238E27FC236}">
                  <a16:creationId xmlns:a16="http://schemas.microsoft.com/office/drawing/2014/main" id="{04F28D6B-7899-EF72-C599-5B6DFD4B224C}"/>
                </a:ext>
              </a:extLst>
            </p:cNvPr>
            <p:cNvSpPr/>
            <p:nvPr/>
          </p:nvSpPr>
          <p:spPr>
            <a:xfrm>
              <a:off x="4845444" y="3675873"/>
              <a:ext cx="1817630" cy="365125"/>
            </a:xfrm>
            <a:prstGeom prst="rect">
              <a:avLst/>
            </a:prstGeom>
            <a:solidFill>
              <a:srgbClr val="C1DA23"/>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Data/statistics</a:t>
              </a:r>
            </a:p>
          </p:txBody>
        </p:sp>
        <p:sp>
          <p:nvSpPr>
            <p:cNvPr id="65" name="Rectangle 64">
              <a:extLst>
                <a:ext uri="{FF2B5EF4-FFF2-40B4-BE49-F238E27FC236}">
                  <a16:creationId xmlns:a16="http://schemas.microsoft.com/office/drawing/2014/main" id="{3543F6CB-3AFA-1D17-7F56-B1112FB855BD}"/>
                </a:ext>
              </a:extLst>
            </p:cNvPr>
            <p:cNvSpPr/>
            <p:nvPr/>
          </p:nvSpPr>
          <p:spPr>
            <a:xfrm>
              <a:off x="4845444" y="2429150"/>
              <a:ext cx="1817630" cy="365125"/>
            </a:xfrm>
            <a:prstGeom prst="rect">
              <a:avLst/>
            </a:prstGeom>
            <a:solidFill>
              <a:srgbClr val="C1DA23"/>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Opinions</a:t>
              </a:r>
            </a:p>
          </p:txBody>
        </p:sp>
        <p:sp>
          <p:nvSpPr>
            <p:cNvPr id="66" name="Rectangle 65">
              <a:extLst>
                <a:ext uri="{FF2B5EF4-FFF2-40B4-BE49-F238E27FC236}">
                  <a16:creationId xmlns:a16="http://schemas.microsoft.com/office/drawing/2014/main" id="{9A0BC36C-84CD-A931-315F-E88FF2F72345}"/>
                </a:ext>
              </a:extLst>
            </p:cNvPr>
            <p:cNvSpPr/>
            <p:nvPr/>
          </p:nvSpPr>
          <p:spPr>
            <a:xfrm>
              <a:off x="391762" y="3707663"/>
              <a:ext cx="1817630" cy="365125"/>
            </a:xfrm>
            <a:prstGeom prst="rect">
              <a:avLst/>
            </a:prstGeom>
            <a:solidFill>
              <a:srgbClr val="C1DA23"/>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Cause and effect</a:t>
              </a:r>
            </a:p>
          </p:txBody>
        </p:sp>
        <p:sp>
          <p:nvSpPr>
            <p:cNvPr id="67" name="Rectangle 66">
              <a:extLst>
                <a:ext uri="{FF2B5EF4-FFF2-40B4-BE49-F238E27FC236}">
                  <a16:creationId xmlns:a16="http://schemas.microsoft.com/office/drawing/2014/main" id="{904C5715-D747-FADA-35CA-289DC7A8E37A}"/>
                </a:ext>
              </a:extLst>
            </p:cNvPr>
            <p:cNvSpPr/>
            <p:nvPr/>
          </p:nvSpPr>
          <p:spPr>
            <a:xfrm>
              <a:off x="391762" y="4976355"/>
              <a:ext cx="1817630" cy="365125"/>
            </a:xfrm>
            <a:prstGeom prst="rect">
              <a:avLst/>
            </a:prstGeom>
            <a:solidFill>
              <a:srgbClr val="C1DA23"/>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Triples </a:t>
              </a:r>
            </a:p>
          </p:txBody>
        </p:sp>
        <p:sp>
          <p:nvSpPr>
            <p:cNvPr id="68" name="Rectangle 67">
              <a:extLst>
                <a:ext uri="{FF2B5EF4-FFF2-40B4-BE49-F238E27FC236}">
                  <a16:creationId xmlns:a16="http://schemas.microsoft.com/office/drawing/2014/main" id="{5CA3AA6A-068A-0A0B-A9BD-E4D0753A578A}"/>
                </a:ext>
              </a:extLst>
            </p:cNvPr>
            <p:cNvSpPr/>
            <p:nvPr/>
          </p:nvSpPr>
          <p:spPr>
            <a:xfrm>
              <a:off x="4845444" y="1787275"/>
              <a:ext cx="1817630" cy="365125"/>
            </a:xfrm>
            <a:prstGeom prst="rect">
              <a:avLst/>
            </a:prstGeom>
            <a:solidFill>
              <a:srgbClr val="C1DA23"/>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Evidence and example</a:t>
              </a:r>
            </a:p>
          </p:txBody>
        </p:sp>
        <p:sp>
          <p:nvSpPr>
            <p:cNvPr id="69" name="Rectangle 68">
              <a:extLst>
                <a:ext uri="{FF2B5EF4-FFF2-40B4-BE49-F238E27FC236}">
                  <a16:creationId xmlns:a16="http://schemas.microsoft.com/office/drawing/2014/main" id="{51D1EA12-2C1E-4A63-E587-CDAAFC1E5953}"/>
                </a:ext>
              </a:extLst>
            </p:cNvPr>
            <p:cNvSpPr/>
            <p:nvPr/>
          </p:nvSpPr>
          <p:spPr>
            <a:xfrm>
              <a:off x="391762" y="1804625"/>
              <a:ext cx="1817630" cy="365125"/>
            </a:xfrm>
            <a:prstGeom prst="rect">
              <a:avLst/>
            </a:prstGeom>
            <a:solidFill>
              <a:srgbClr val="C1DA23"/>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Problem-solution</a:t>
              </a:r>
            </a:p>
          </p:txBody>
        </p:sp>
      </p:grpSp>
      <p:sp>
        <p:nvSpPr>
          <p:cNvPr id="70" name="Rectangle 69">
            <a:extLst>
              <a:ext uri="{FF2B5EF4-FFF2-40B4-BE49-F238E27FC236}">
                <a16:creationId xmlns:a16="http://schemas.microsoft.com/office/drawing/2014/main" id="{51A1054E-D74E-D1C9-E3D2-EB66742C3202}"/>
              </a:ext>
            </a:extLst>
          </p:cNvPr>
          <p:cNvSpPr/>
          <p:nvPr/>
        </p:nvSpPr>
        <p:spPr>
          <a:xfrm>
            <a:off x="391762" y="4304928"/>
            <a:ext cx="6133582" cy="1335081"/>
          </a:xfrm>
          <a:prstGeom prst="rect">
            <a:avLst/>
          </a:prstGeom>
          <a:noFill/>
          <a:ln w="38100">
            <a:solidFill>
              <a:srgbClr val="E4141E"/>
            </a:solidFill>
          </a:ln>
        </p:spPr>
        <p:style>
          <a:lnRef idx="2">
            <a:schemeClr val="dk1"/>
          </a:lnRef>
          <a:fillRef idx="1">
            <a:schemeClr val="lt1"/>
          </a:fillRef>
          <a:effectRef idx="0">
            <a:schemeClr val="dk1"/>
          </a:effectRef>
          <a:fontRef idx="minor">
            <a:schemeClr val="dk1"/>
          </a:fontRef>
        </p:style>
        <p:txBody>
          <a:bodyPr lIns="108000" tIns="72000" rIns="108000" bIns="72000" rtlCol="0" anchor="t"/>
          <a:lstStyle/>
          <a:p>
            <a:r>
              <a:rPr lang="en-GB" sz="1100" b="1" i="1" dirty="0"/>
              <a:t>In groups:</a:t>
            </a:r>
          </a:p>
          <a:p>
            <a:pPr marL="228600" indent="-228600">
              <a:buFont typeface="+mj-lt"/>
              <a:buAutoNum type="arabicPeriod"/>
            </a:pPr>
            <a:r>
              <a:rPr lang="en-GB" sz="1100" dirty="0"/>
              <a:t>Discuss what you think each of these techniques is and how they can be effective to persuade somebody. </a:t>
            </a:r>
            <a:br>
              <a:rPr lang="en-GB" sz="1100" dirty="0"/>
            </a:br>
            <a:endParaRPr lang="en-GB" sz="1100" dirty="0"/>
          </a:p>
          <a:p>
            <a:pPr marL="228600" indent="-228600">
              <a:buFont typeface="+mj-lt"/>
              <a:buAutoNum type="arabicPeriod"/>
            </a:pPr>
            <a:r>
              <a:rPr lang="en-GB" sz="1100" dirty="0"/>
              <a:t>Think of examples for 5 techniques, based on your paired activity persuading a parent/guardian.</a:t>
            </a:r>
            <a:br>
              <a:rPr lang="en-GB" sz="1100" dirty="0"/>
            </a:br>
            <a:endParaRPr lang="en-GB" sz="1100" dirty="0"/>
          </a:p>
          <a:p>
            <a:pPr marL="228600" indent="-228600">
              <a:buFont typeface="+mj-lt"/>
              <a:buAutoNum type="arabicPeriod"/>
            </a:pPr>
            <a:r>
              <a:rPr lang="en-GB" sz="1100" dirty="0"/>
              <a:t>Decide which colour represents which of Aristotle’s 3 parts of persuasion: ethos, pathos and logos. </a:t>
            </a:r>
          </a:p>
          <a:p>
            <a:endParaRPr lang="en-GB" sz="1100" dirty="0"/>
          </a:p>
        </p:txBody>
      </p:sp>
      <p:graphicFrame>
        <p:nvGraphicFramePr>
          <p:cNvPr id="72" name="Table 71">
            <a:extLst>
              <a:ext uri="{FF2B5EF4-FFF2-40B4-BE49-F238E27FC236}">
                <a16:creationId xmlns:a16="http://schemas.microsoft.com/office/drawing/2014/main" id="{DAA601D4-CC46-276C-4EC6-DB776C7594EA}"/>
              </a:ext>
            </a:extLst>
          </p:cNvPr>
          <p:cNvGraphicFramePr>
            <a:graphicFrameLocks noGrp="1"/>
          </p:cNvGraphicFramePr>
          <p:nvPr>
            <p:extLst>
              <p:ext uri="{D42A27DB-BD31-4B8C-83A1-F6EECF244321}">
                <p14:modId xmlns:p14="http://schemas.microsoft.com/office/powerpoint/2010/main" val="3089239618"/>
              </p:ext>
            </p:extLst>
          </p:nvPr>
        </p:nvGraphicFramePr>
        <p:xfrm>
          <a:off x="391762" y="5792048"/>
          <a:ext cx="6133582" cy="2113280"/>
        </p:xfrm>
        <a:graphic>
          <a:graphicData uri="http://schemas.openxmlformats.org/drawingml/2006/table">
            <a:tbl>
              <a:tblPr firstRow="1" bandRow="1">
                <a:tableStyleId>{5940675A-B579-460E-94D1-54222C63F5DA}</a:tableStyleId>
              </a:tblPr>
              <a:tblGrid>
                <a:gridCol w="1381054">
                  <a:extLst>
                    <a:ext uri="{9D8B030D-6E8A-4147-A177-3AD203B41FA5}">
                      <a16:colId xmlns:a16="http://schemas.microsoft.com/office/drawing/2014/main" val="1130519155"/>
                    </a:ext>
                  </a:extLst>
                </a:gridCol>
                <a:gridCol w="4752528">
                  <a:extLst>
                    <a:ext uri="{9D8B030D-6E8A-4147-A177-3AD203B41FA5}">
                      <a16:colId xmlns:a16="http://schemas.microsoft.com/office/drawing/2014/main" val="3446708702"/>
                    </a:ext>
                  </a:extLst>
                </a:gridCol>
              </a:tblGrid>
              <a:tr h="225419">
                <a:tc>
                  <a:txBody>
                    <a:bodyPr/>
                    <a:lstStyle/>
                    <a:p>
                      <a:r>
                        <a:rPr lang="en-GB" sz="1100" b="1" i="1" dirty="0"/>
                        <a:t>Technique</a:t>
                      </a:r>
                    </a:p>
                  </a:txBody>
                  <a:tcPr marL="180000"/>
                </a:tc>
                <a:tc>
                  <a:txBody>
                    <a:bodyPr/>
                    <a:lstStyle/>
                    <a:p>
                      <a:r>
                        <a:rPr lang="en-GB" sz="1100" b="1" i="1" dirty="0"/>
                        <a:t>Example</a:t>
                      </a:r>
                    </a:p>
                  </a:txBody>
                  <a:tcPr marL="180000"/>
                </a:tc>
                <a:extLst>
                  <a:ext uri="{0D108BD9-81ED-4DB2-BD59-A6C34878D82A}">
                    <a16:rowId xmlns:a16="http://schemas.microsoft.com/office/drawing/2014/main" val="216231089"/>
                  </a:ext>
                </a:extLst>
              </a:tr>
              <a:tr h="370840">
                <a:tc>
                  <a:txBody>
                    <a:bodyPr/>
                    <a:lstStyle/>
                    <a:p>
                      <a:endParaRPr lang="en-GB" sz="1100" b="1" i="1"/>
                    </a:p>
                  </a:txBody>
                  <a:tcPr/>
                </a:tc>
                <a:tc>
                  <a:txBody>
                    <a:bodyPr/>
                    <a:lstStyle/>
                    <a:p>
                      <a:endParaRPr lang="en-GB" sz="1100" b="1" i="1"/>
                    </a:p>
                  </a:txBody>
                  <a:tcPr/>
                </a:tc>
                <a:extLst>
                  <a:ext uri="{0D108BD9-81ED-4DB2-BD59-A6C34878D82A}">
                    <a16:rowId xmlns:a16="http://schemas.microsoft.com/office/drawing/2014/main" val="3728362785"/>
                  </a:ext>
                </a:extLst>
              </a:tr>
              <a:tr h="370840">
                <a:tc>
                  <a:txBody>
                    <a:bodyPr/>
                    <a:lstStyle/>
                    <a:p>
                      <a:endParaRPr lang="en-GB" sz="1100" b="1" i="1"/>
                    </a:p>
                  </a:txBody>
                  <a:tcPr/>
                </a:tc>
                <a:tc>
                  <a:txBody>
                    <a:bodyPr/>
                    <a:lstStyle/>
                    <a:p>
                      <a:endParaRPr lang="en-GB" sz="1100" b="1" i="1"/>
                    </a:p>
                  </a:txBody>
                  <a:tcPr/>
                </a:tc>
                <a:extLst>
                  <a:ext uri="{0D108BD9-81ED-4DB2-BD59-A6C34878D82A}">
                    <a16:rowId xmlns:a16="http://schemas.microsoft.com/office/drawing/2014/main" val="3461698425"/>
                  </a:ext>
                </a:extLst>
              </a:tr>
              <a:tr h="370840">
                <a:tc>
                  <a:txBody>
                    <a:bodyPr/>
                    <a:lstStyle/>
                    <a:p>
                      <a:endParaRPr lang="en-GB" sz="1100" b="1" i="1"/>
                    </a:p>
                  </a:txBody>
                  <a:tcPr/>
                </a:tc>
                <a:tc>
                  <a:txBody>
                    <a:bodyPr/>
                    <a:lstStyle/>
                    <a:p>
                      <a:endParaRPr lang="en-GB" sz="1100" b="1" i="1" dirty="0"/>
                    </a:p>
                  </a:txBody>
                  <a:tcPr/>
                </a:tc>
                <a:extLst>
                  <a:ext uri="{0D108BD9-81ED-4DB2-BD59-A6C34878D82A}">
                    <a16:rowId xmlns:a16="http://schemas.microsoft.com/office/drawing/2014/main" val="1211187227"/>
                  </a:ext>
                </a:extLst>
              </a:tr>
              <a:tr h="370840">
                <a:tc>
                  <a:txBody>
                    <a:bodyPr/>
                    <a:lstStyle/>
                    <a:p>
                      <a:endParaRPr lang="en-GB" sz="1100" b="1" i="1"/>
                    </a:p>
                  </a:txBody>
                  <a:tcPr/>
                </a:tc>
                <a:tc>
                  <a:txBody>
                    <a:bodyPr/>
                    <a:lstStyle/>
                    <a:p>
                      <a:endParaRPr lang="en-GB" sz="1100" b="1" i="1"/>
                    </a:p>
                  </a:txBody>
                  <a:tcPr/>
                </a:tc>
                <a:extLst>
                  <a:ext uri="{0D108BD9-81ED-4DB2-BD59-A6C34878D82A}">
                    <a16:rowId xmlns:a16="http://schemas.microsoft.com/office/drawing/2014/main" val="586331643"/>
                  </a:ext>
                </a:extLst>
              </a:tr>
              <a:tr h="370840">
                <a:tc>
                  <a:txBody>
                    <a:bodyPr/>
                    <a:lstStyle/>
                    <a:p>
                      <a:endParaRPr lang="en-GB" sz="1100" b="1" i="1"/>
                    </a:p>
                  </a:txBody>
                  <a:tcPr/>
                </a:tc>
                <a:tc>
                  <a:txBody>
                    <a:bodyPr/>
                    <a:lstStyle/>
                    <a:p>
                      <a:endParaRPr lang="en-GB" sz="1100" b="1" i="1" dirty="0"/>
                    </a:p>
                  </a:txBody>
                  <a:tcPr/>
                </a:tc>
                <a:extLst>
                  <a:ext uri="{0D108BD9-81ED-4DB2-BD59-A6C34878D82A}">
                    <a16:rowId xmlns:a16="http://schemas.microsoft.com/office/drawing/2014/main" val="309960271"/>
                  </a:ext>
                </a:extLst>
              </a:tr>
            </a:tbl>
          </a:graphicData>
        </a:graphic>
      </p:graphicFrame>
      <p:sp>
        <p:nvSpPr>
          <p:cNvPr id="73" name="Rectangle 72">
            <a:extLst>
              <a:ext uri="{FF2B5EF4-FFF2-40B4-BE49-F238E27FC236}">
                <a16:creationId xmlns:a16="http://schemas.microsoft.com/office/drawing/2014/main" id="{956B6D5C-AC11-D5CA-EB8B-850FD0F307E9}"/>
              </a:ext>
            </a:extLst>
          </p:cNvPr>
          <p:cNvSpPr/>
          <p:nvPr/>
        </p:nvSpPr>
        <p:spPr>
          <a:xfrm>
            <a:off x="357482" y="8049344"/>
            <a:ext cx="6167862" cy="1008112"/>
          </a:xfrm>
          <a:prstGeom prst="rect">
            <a:avLst/>
          </a:prstGeom>
          <a:solidFill>
            <a:srgbClr val="FEF5C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GB" sz="1100" dirty="0">
                <a:solidFill>
                  <a:sysClr val="windowText" lastClr="000000"/>
                </a:solidFill>
              </a:rPr>
              <a:t>Techniques I want to learn more about…</a:t>
            </a:r>
          </a:p>
        </p:txBody>
      </p:sp>
      <p:pic>
        <p:nvPicPr>
          <p:cNvPr id="6" name="Picture 5" descr="A black x on a white background&#10;&#10;Description automatically generated">
            <a:extLst>
              <a:ext uri="{FF2B5EF4-FFF2-40B4-BE49-F238E27FC236}">
                <a16:creationId xmlns:a16="http://schemas.microsoft.com/office/drawing/2014/main" id="{ADC393FB-5409-617D-779D-88395BF4DBB8}"/>
              </a:ext>
            </a:extLst>
          </p:cNvPr>
          <p:cNvPicPr>
            <a:picLocks noChangeAspect="1"/>
          </p:cNvPicPr>
          <p:nvPr/>
        </p:nvPicPr>
        <p:blipFill>
          <a:blip r:embed="rId2"/>
          <a:stretch>
            <a:fillRect/>
          </a:stretch>
        </p:blipFill>
        <p:spPr>
          <a:xfrm>
            <a:off x="6280025" y="9167145"/>
            <a:ext cx="495815" cy="533400"/>
          </a:xfrm>
          <a:prstGeom prst="rect">
            <a:avLst/>
          </a:prstGeom>
        </p:spPr>
      </p:pic>
    </p:spTree>
    <p:extLst>
      <p:ext uri="{BB962C8B-B14F-4D97-AF65-F5344CB8AC3E}">
        <p14:creationId xmlns:p14="http://schemas.microsoft.com/office/powerpoint/2010/main" val="23022673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8383B0-7C37-434B-DC5D-94008E160335}"/>
              </a:ext>
            </a:extLst>
          </p:cNvPr>
          <p:cNvSpPr>
            <a:spLocks noGrp="1"/>
          </p:cNvSpPr>
          <p:nvPr>
            <p:ph type="title"/>
          </p:nvPr>
        </p:nvSpPr>
        <p:spPr>
          <a:xfrm>
            <a:off x="260649" y="992560"/>
            <a:ext cx="5915025" cy="527403"/>
          </a:xfrm>
        </p:spPr>
        <p:txBody>
          <a:bodyPr anchor="t">
            <a:noAutofit/>
          </a:bodyPr>
          <a:lstStyle/>
          <a:p>
            <a:r>
              <a:rPr lang="en-GB" sz="2000" b="1" i="1" dirty="0"/>
              <a:t>Persuasive techniques cheat sheet</a:t>
            </a:r>
          </a:p>
        </p:txBody>
      </p:sp>
      <p:sp>
        <p:nvSpPr>
          <p:cNvPr id="3" name="Date Placeholder 2">
            <a:extLst>
              <a:ext uri="{FF2B5EF4-FFF2-40B4-BE49-F238E27FC236}">
                <a16:creationId xmlns:a16="http://schemas.microsoft.com/office/drawing/2014/main" id="{3CCEEE08-DE93-3CD2-4E04-D5F13447562D}"/>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405EDDF1-2901-C83B-151D-8294A3CC1E94}"/>
              </a:ext>
            </a:extLst>
          </p:cNvPr>
          <p:cNvSpPr>
            <a:spLocks noGrp="1"/>
          </p:cNvSpPr>
          <p:nvPr>
            <p:ph type="ftr" sz="quarter" idx="11"/>
          </p:nvPr>
        </p:nvSpPr>
        <p:spPr>
          <a:xfrm>
            <a:off x="1808822" y="9181402"/>
            <a:ext cx="2628290" cy="527403"/>
          </a:xfrm>
        </p:spPr>
        <p:txBody>
          <a:bodyPr/>
          <a:lstStyle/>
          <a:p>
            <a:pPr defTabSz="457200">
              <a:lnSpc>
                <a:spcPct val="90000"/>
              </a:lnSpc>
              <a:spcAft>
                <a:spcPts val="600"/>
              </a:spcAft>
            </a:pPr>
            <a:r>
              <a:rPr lang="en-GB" dirty="0">
                <a:solidFill>
                  <a:schemeClr val="bg1">
                    <a:lumMod val="50000"/>
                    <a:alpha val="80000"/>
                  </a:schemeClr>
                </a:solidFill>
              </a:rPr>
              <a:t>ESB-RES-C244                                                             L1G2-Speech to Inform-Learner Workbook-Section 3</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AF6FA67E-74FB-8903-A690-4753F7931FCE}"/>
              </a:ext>
            </a:extLst>
          </p:cNvPr>
          <p:cNvSpPr>
            <a:spLocks noGrp="1"/>
          </p:cNvSpPr>
          <p:nvPr>
            <p:ph type="sldNum" sz="quarter" idx="12"/>
          </p:nvPr>
        </p:nvSpPr>
        <p:spPr/>
        <p:txBody>
          <a:bodyPr/>
          <a:lstStyle/>
          <a:p>
            <a:fld id="{EFC07C4F-4DD7-4452-9CBE-7B4BC77324C7}" type="slidenum">
              <a:rPr lang="en-GB" smtClean="0"/>
              <a:t>13</a:t>
            </a:fld>
            <a:endParaRPr lang="en-GB"/>
          </a:p>
        </p:txBody>
      </p:sp>
      <p:graphicFrame>
        <p:nvGraphicFramePr>
          <p:cNvPr id="6" name="Table 5">
            <a:extLst>
              <a:ext uri="{FF2B5EF4-FFF2-40B4-BE49-F238E27FC236}">
                <a16:creationId xmlns:a16="http://schemas.microsoft.com/office/drawing/2014/main" id="{D57919A7-39AD-5DF5-479B-5D7871BA6D25}"/>
              </a:ext>
            </a:extLst>
          </p:cNvPr>
          <p:cNvGraphicFramePr>
            <a:graphicFrameLocks noGrp="1"/>
          </p:cNvGraphicFramePr>
          <p:nvPr>
            <p:extLst>
              <p:ext uri="{D42A27DB-BD31-4B8C-83A1-F6EECF244321}">
                <p14:modId xmlns:p14="http://schemas.microsoft.com/office/powerpoint/2010/main" val="3965776297"/>
              </p:ext>
            </p:extLst>
          </p:nvPr>
        </p:nvGraphicFramePr>
        <p:xfrm>
          <a:off x="260649" y="1352600"/>
          <a:ext cx="6336000" cy="7224920"/>
        </p:xfrm>
        <a:graphic>
          <a:graphicData uri="http://schemas.openxmlformats.org/drawingml/2006/table">
            <a:tbl>
              <a:tblPr firstRow="1" bandRow="1">
                <a:tableStyleId>{5940675A-B579-460E-94D1-54222C63F5DA}</a:tableStyleId>
              </a:tblPr>
              <a:tblGrid>
                <a:gridCol w="1152127">
                  <a:extLst>
                    <a:ext uri="{9D8B030D-6E8A-4147-A177-3AD203B41FA5}">
                      <a16:colId xmlns:a16="http://schemas.microsoft.com/office/drawing/2014/main" val="700147574"/>
                    </a:ext>
                  </a:extLst>
                </a:gridCol>
                <a:gridCol w="5183873">
                  <a:extLst>
                    <a:ext uri="{9D8B030D-6E8A-4147-A177-3AD203B41FA5}">
                      <a16:colId xmlns:a16="http://schemas.microsoft.com/office/drawing/2014/main" val="2871585946"/>
                    </a:ext>
                  </a:extLst>
                </a:gridCol>
              </a:tblGrid>
              <a:tr h="370840">
                <a:tc>
                  <a:txBody>
                    <a:bodyPr/>
                    <a:lstStyle/>
                    <a:p>
                      <a:r>
                        <a:rPr lang="en-GB" sz="1100" b="1" i="1" dirty="0"/>
                        <a:t>Technique</a:t>
                      </a:r>
                    </a:p>
                  </a:txBody>
                  <a:tcPr anchor="ctr"/>
                </a:tc>
                <a:tc>
                  <a:txBody>
                    <a:bodyPr/>
                    <a:lstStyle/>
                    <a:p>
                      <a:r>
                        <a:rPr lang="en-GB" sz="1100" b="1" i="1" dirty="0"/>
                        <a:t>Explanation</a:t>
                      </a:r>
                    </a:p>
                  </a:txBody>
                  <a:tcPr anchor="ctr"/>
                </a:tc>
                <a:extLst>
                  <a:ext uri="{0D108BD9-81ED-4DB2-BD59-A6C34878D82A}">
                    <a16:rowId xmlns:a16="http://schemas.microsoft.com/office/drawing/2014/main" val="245945694"/>
                  </a:ext>
                </a:extLst>
              </a:tr>
              <a:tr h="370840">
                <a:tc>
                  <a:txBody>
                    <a:bodyPr/>
                    <a:lstStyle/>
                    <a:p>
                      <a:pPr algn="l"/>
                      <a:r>
                        <a:rPr lang="en-GB" sz="1000" i="1" dirty="0"/>
                        <a:t>Experts</a:t>
                      </a:r>
                    </a:p>
                  </a:txBody>
                  <a:tcPr anchor="ctr"/>
                </a:tc>
                <a:tc>
                  <a:txBody>
                    <a:bodyPr/>
                    <a:lstStyle/>
                    <a:p>
                      <a:pPr algn="l"/>
                      <a:r>
                        <a:rPr lang="en-GB" sz="1000" b="0" kern="1200" dirty="0">
                          <a:solidFill>
                            <a:schemeClr val="dk1"/>
                          </a:solidFill>
                          <a:effectLst/>
                        </a:rPr>
                        <a:t>Are important for credibility because experts are seen as knowledgeable and trustworthy sources. When you reference an expert's opinion, it adds authority to your argument.</a:t>
                      </a:r>
                      <a:endParaRPr lang="en-GB" sz="1000" dirty="0"/>
                    </a:p>
                  </a:txBody>
                  <a:tcPr anchor="ctr"/>
                </a:tc>
                <a:extLst>
                  <a:ext uri="{0D108BD9-81ED-4DB2-BD59-A6C34878D82A}">
                    <a16:rowId xmlns:a16="http://schemas.microsoft.com/office/drawing/2014/main" val="1509638954"/>
                  </a:ext>
                </a:extLst>
              </a:tr>
              <a:tr h="370840">
                <a:tc>
                  <a:txBody>
                    <a:bodyPr/>
                    <a:lstStyle/>
                    <a:p>
                      <a:pPr algn="l"/>
                      <a:r>
                        <a:rPr lang="en-GB" sz="1000" b="0" i="1" kern="1200" dirty="0">
                          <a:solidFill>
                            <a:schemeClr val="dk1"/>
                          </a:solidFill>
                          <a:effectLst/>
                        </a:rPr>
                        <a:t>Facts </a:t>
                      </a:r>
                      <a:endParaRPr lang="en-GB" sz="1000" i="1" dirty="0"/>
                    </a:p>
                  </a:txBody>
                  <a:tcPr anchor="ctr"/>
                </a:tc>
                <a:tc>
                  <a:txBody>
                    <a:bodyPr/>
                    <a:lstStyle/>
                    <a:p>
                      <a:pPr algn="l"/>
                      <a:r>
                        <a:rPr lang="en-GB" sz="1000" b="0" kern="1200" dirty="0">
                          <a:solidFill>
                            <a:schemeClr val="dk1"/>
                          </a:solidFill>
                          <a:effectLst/>
                        </a:rPr>
                        <a:t>Contribute to credibility by providing a solid foundation for your argument. They show that you've done your research and can be trusted to provide accurate information.</a:t>
                      </a:r>
                      <a:endParaRPr lang="en-GB" sz="1000" dirty="0"/>
                    </a:p>
                  </a:txBody>
                  <a:tcPr anchor="ctr"/>
                </a:tc>
                <a:extLst>
                  <a:ext uri="{0D108BD9-81ED-4DB2-BD59-A6C34878D82A}">
                    <a16:rowId xmlns:a16="http://schemas.microsoft.com/office/drawing/2014/main" val="1801074285"/>
                  </a:ext>
                </a:extLst>
              </a:tr>
              <a:tr h="370840">
                <a:tc>
                  <a:txBody>
                    <a:bodyPr/>
                    <a:lstStyle/>
                    <a:p>
                      <a:pPr algn="l"/>
                      <a:r>
                        <a:rPr lang="en-GB" sz="1000" i="1" dirty="0"/>
                        <a:t>Addressing counterarguments</a:t>
                      </a:r>
                    </a:p>
                  </a:txBody>
                  <a:tcPr anchor="ctr"/>
                </a:tc>
                <a:tc>
                  <a:txBody>
                    <a:bodyPr/>
                    <a:lstStyle/>
                    <a:p>
                      <a:pPr algn="l"/>
                      <a:r>
                        <a:rPr lang="en-GB" sz="1000" b="0" kern="1200" dirty="0">
                          <a:solidFill>
                            <a:schemeClr val="dk1"/>
                          </a:solidFill>
                          <a:effectLst/>
                        </a:rPr>
                        <a:t>Demonstrates that you've considered different viewpoints and are open to discussion. This can enhance your credibility by showing that you're thoughtful and reasonable.</a:t>
                      </a:r>
                      <a:endParaRPr lang="en-GB" sz="1000" dirty="0"/>
                    </a:p>
                  </a:txBody>
                  <a:tcPr anchor="ctr"/>
                </a:tc>
                <a:extLst>
                  <a:ext uri="{0D108BD9-81ED-4DB2-BD59-A6C34878D82A}">
                    <a16:rowId xmlns:a16="http://schemas.microsoft.com/office/drawing/2014/main" val="3486292307"/>
                  </a:ext>
                </a:extLst>
              </a:tr>
              <a:tr h="370840">
                <a:tc>
                  <a:txBody>
                    <a:bodyPr/>
                    <a:lstStyle/>
                    <a:p>
                      <a:pPr algn="l"/>
                      <a:r>
                        <a:rPr lang="en-GB" sz="1000" i="1" dirty="0"/>
                        <a:t>Direct address</a:t>
                      </a:r>
                    </a:p>
                  </a:txBody>
                  <a:tcPr anchor="ctr"/>
                </a:tc>
                <a:tc>
                  <a:txBody>
                    <a:bodyPr/>
                    <a:lstStyle/>
                    <a:p>
                      <a:pPr algn="l"/>
                      <a:r>
                        <a:rPr lang="en-GB" sz="1000" b="0" kern="1200" dirty="0">
                          <a:solidFill>
                            <a:schemeClr val="dk1"/>
                          </a:solidFill>
                          <a:effectLst/>
                        </a:rPr>
                        <a:t>Speaking directly to the audience by using words like "you" or "we" makes them feel included and can help build trust.</a:t>
                      </a:r>
                      <a:endParaRPr lang="en-GB" sz="1000" dirty="0"/>
                    </a:p>
                  </a:txBody>
                  <a:tcPr anchor="ctr"/>
                </a:tc>
                <a:extLst>
                  <a:ext uri="{0D108BD9-81ED-4DB2-BD59-A6C34878D82A}">
                    <a16:rowId xmlns:a16="http://schemas.microsoft.com/office/drawing/2014/main" val="4293774610"/>
                  </a:ext>
                </a:extLst>
              </a:tr>
              <a:tr h="370840">
                <a:tc>
                  <a:txBody>
                    <a:bodyPr/>
                    <a:lstStyle/>
                    <a:p>
                      <a:pPr algn="l"/>
                      <a:r>
                        <a:rPr lang="en-GB" sz="1000" i="1" dirty="0"/>
                        <a:t>Flattery</a:t>
                      </a:r>
                    </a:p>
                  </a:txBody>
                  <a:tcPr anchor="ctr"/>
                </a:tc>
                <a:tc>
                  <a:txBody>
                    <a:bodyPr/>
                    <a:lstStyle/>
                    <a:p>
                      <a:pPr algn="l"/>
                      <a:r>
                        <a:rPr lang="en-GB" sz="1000" dirty="0"/>
                        <a:t>When used appropriately, can create a positive and trusting atmosphere. However, flattery should be sincere and not overly excessive to maintain credibility.</a:t>
                      </a:r>
                    </a:p>
                  </a:txBody>
                  <a:tcPr anchor="ctr"/>
                </a:tc>
                <a:extLst>
                  <a:ext uri="{0D108BD9-81ED-4DB2-BD59-A6C34878D82A}">
                    <a16:rowId xmlns:a16="http://schemas.microsoft.com/office/drawing/2014/main" val="966437465"/>
                  </a:ext>
                </a:extLst>
              </a:tr>
              <a:tr h="370840">
                <a:tc>
                  <a:txBody>
                    <a:bodyPr/>
                    <a:lstStyle/>
                    <a:p>
                      <a:pPr algn="l"/>
                      <a:r>
                        <a:rPr lang="en-GB" sz="1000" i="1" dirty="0"/>
                        <a:t>Rhetorical questions</a:t>
                      </a:r>
                    </a:p>
                  </a:txBody>
                  <a:tcPr anchor="ctr"/>
                </a:tc>
                <a:tc>
                  <a:txBody>
                    <a:bodyPr/>
                    <a:lstStyle/>
                    <a:p>
                      <a:pPr algn="l"/>
                      <a:r>
                        <a:rPr lang="en-GB" sz="1000" dirty="0"/>
                        <a:t>Are designed to engage the audience's thinking and emotions, making them reflect on a topic. They can trigger emotions or curiosity.</a:t>
                      </a:r>
                    </a:p>
                  </a:txBody>
                  <a:tcPr anchor="ctr"/>
                </a:tc>
                <a:extLst>
                  <a:ext uri="{0D108BD9-81ED-4DB2-BD59-A6C34878D82A}">
                    <a16:rowId xmlns:a16="http://schemas.microsoft.com/office/drawing/2014/main" val="3925100818"/>
                  </a:ext>
                </a:extLst>
              </a:tr>
              <a:tr h="302840">
                <a:tc>
                  <a:txBody>
                    <a:bodyPr/>
                    <a:lstStyle/>
                    <a:p>
                      <a:pPr algn="l"/>
                      <a:r>
                        <a:rPr lang="en-GB" sz="1000" b="0" i="1" kern="1200" dirty="0">
                          <a:solidFill>
                            <a:schemeClr val="tx1"/>
                          </a:solidFill>
                          <a:effectLst/>
                          <a:latin typeface="+mn-lt"/>
                          <a:ea typeface="+mn-ea"/>
                          <a:cs typeface="+mn-cs"/>
                        </a:rPr>
                        <a:t>Emotive language</a:t>
                      </a:r>
                      <a:endParaRPr lang="en-GB" sz="1000" b="0" i="1" dirty="0"/>
                    </a:p>
                  </a:txBody>
                  <a:tcPr anchor="ctr"/>
                </a:tc>
                <a:tc>
                  <a:txBody>
                    <a:bodyPr/>
                    <a:lstStyle/>
                    <a:p>
                      <a:pPr algn="l"/>
                      <a:r>
                        <a:rPr lang="en-GB" sz="1000" b="0" i="0" kern="1200" dirty="0">
                          <a:solidFill>
                            <a:schemeClr val="tx1"/>
                          </a:solidFill>
                          <a:effectLst/>
                          <a:latin typeface="+mn-lt"/>
                          <a:ea typeface="+mn-ea"/>
                          <a:cs typeface="+mn-cs"/>
                        </a:rPr>
                        <a:t>Can evoke feelings and connect with the audience on a deeper level.</a:t>
                      </a:r>
                      <a:endParaRPr lang="en-GB" sz="1000" b="0" dirty="0"/>
                    </a:p>
                  </a:txBody>
                  <a:tcPr anchor="ctr"/>
                </a:tc>
                <a:extLst>
                  <a:ext uri="{0D108BD9-81ED-4DB2-BD59-A6C34878D82A}">
                    <a16:rowId xmlns:a16="http://schemas.microsoft.com/office/drawing/2014/main" val="275534954"/>
                  </a:ext>
                </a:extLst>
              </a:tr>
              <a:tr h="302840">
                <a:tc>
                  <a:txBody>
                    <a:bodyPr/>
                    <a:lstStyle/>
                    <a:p>
                      <a:pPr algn="l"/>
                      <a:r>
                        <a:rPr lang="en-GB" sz="1000" b="0" i="1" dirty="0"/>
                        <a:t>Storytelling</a:t>
                      </a:r>
                    </a:p>
                  </a:txBody>
                  <a:tcPr anchor="ctr"/>
                </a:tc>
                <a:tc>
                  <a:txBody>
                    <a:bodyPr/>
                    <a:lstStyle/>
                    <a:p>
                      <a:pPr algn="l"/>
                      <a:r>
                        <a:rPr lang="en-GB" sz="1000" b="0" dirty="0"/>
                        <a:t>Personal anecdotes or short stories can make the audience feel a personal connection to the topic, or to empathise with characters and situations, appealing to their emotions and making them invested.</a:t>
                      </a:r>
                    </a:p>
                  </a:txBody>
                  <a:tcPr anchor="ctr"/>
                </a:tc>
                <a:extLst>
                  <a:ext uri="{0D108BD9-81ED-4DB2-BD59-A6C34878D82A}">
                    <a16:rowId xmlns:a16="http://schemas.microsoft.com/office/drawing/2014/main" val="2012860546"/>
                  </a:ext>
                </a:extLst>
              </a:tr>
              <a:tr h="302840">
                <a:tc>
                  <a:txBody>
                    <a:bodyPr/>
                    <a:lstStyle/>
                    <a:p>
                      <a:pPr algn="l"/>
                      <a:r>
                        <a:rPr lang="en-GB" sz="1000" b="0" i="1" dirty="0"/>
                        <a:t>Hyperbole</a:t>
                      </a:r>
                    </a:p>
                  </a:txBody>
                  <a:tcPr anchor="ctr"/>
                </a:tc>
                <a:tc>
                  <a:txBody>
                    <a:bodyPr/>
                    <a:lstStyle/>
                    <a:p>
                      <a:pPr algn="l"/>
                      <a:r>
                        <a:rPr lang="en-GB" sz="1000" b="0" dirty="0"/>
                        <a:t>Exaggeration can amplify emotions by emphasising the scale or impact of a situation or idea.</a:t>
                      </a:r>
                    </a:p>
                  </a:txBody>
                  <a:tcPr anchor="ctr"/>
                </a:tc>
                <a:extLst>
                  <a:ext uri="{0D108BD9-81ED-4DB2-BD59-A6C34878D82A}">
                    <a16:rowId xmlns:a16="http://schemas.microsoft.com/office/drawing/2014/main" val="4241824825"/>
                  </a:ext>
                </a:extLst>
              </a:tr>
              <a:tr h="302840">
                <a:tc>
                  <a:txBody>
                    <a:bodyPr/>
                    <a:lstStyle/>
                    <a:p>
                      <a:pPr algn="l"/>
                      <a:r>
                        <a:rPr lang="en-GB" sz="1000" b="0" i="1" dirty="0"/>
                        <a:t>Repetition</a:t>
                      </a:r>
                    </a:p>
                  </a:txBody>
                  <a:tcPr anchor="ctr"/>
                </a:tc>
                <a:tc>
                  <a:txBody>
                    <a:bodyPr/>
                    <a:lstStyle/>
                    <a:p>
                      <a:pPr algn="l"/>
                      <a:r>
                        <a:rPr lang="en-GB" sz="1000" b="0" dirty="0"/>
                        <a:t>Repeating key phrases or ideas can reinforce their emotional impact and make them memorable.</a:t>
                      </a:r>
                    </a:p>
                  </a:txBody>
                  <a:tcPr anchor="ctr"/>
                </a:tc>
                <a:extLst>
                  <a:ext uri="{0D108BD9-81ED-4DB2-BD59-A6C34878D82A}">
                    <a16:rowId xmlns:a16="http://schemas.microsoft.com/office/drawing/2014/main" val="3979676933"/>
                  </a:ext>
                </a:extLst>
              </a:tr>
              <a:tr h="302840">
                <a:tc>
                  <a:txBody>
                    <a:bodyPr/>
                    <a:lstStyle/>
                    <a:p>
                      <a:pPr algn="l"/>
                      <a:r>
                        <a:rPr lang="en-GB" sz="1000" b="0" i="1" dirty="0"/>
                        <a:t>Call to action</a:t>
                      </a:r>
                    </a:p>
                  </a:txBody>
                  <a:tcPr anchor="ctr"/>
                </a:tc>
                <a:tc>
                  <a:txBody>
                    <a:bodyPr/>
                    <a:lstStyle/>
                    <a:p>
                      <a:pPr algn="l"/>
                      <a:r>
                        <a:rPr lang="en-GB" sz="1000" b="0" dirty="0"/>
                        <a:t>Urging action can motivate the audience to act on their emotions, turning their feelings into practical steps.</a:t>
                      </a:r>
                    </a:p>
                  </a:txBody>
                  <a:tcPr anchor="ctr"/>
                </a:tc>
                <a:extLst>
                  <a:ext uri="{0D108BD9-81ED-4DB2-BD59-A6C34878D82A}">
                    <a16:rowId xmlns:a16="http://schemas.microsoft.com/office/drawing/2014/main" val="3367413188"/>
                  </a:ext>
                </a:extLst>
              </a:tr>
              <a:tr h="302840">
                <a:tc>
                  <a:txBody>
                    <a:bodyPr/>
                    <a:lstStyle/>
                    <a:p>
                      <a:pPr algn="l"/>
                      <a:r>
                        <a:rPr lang="en-GB" sz="1000" b="0" i="1" dirty="0"/>
                        <a:t>Alliteration </a:t>
                      </a:r>
                    </a:p>
                  </a:txBody>
                  <a:tcPr anchor="ctr"/>
                </a:tc>
                <a:tc>
                  <a:txBody>
                    <a:bodyPr/>
                    <a:lstStyle/>
                    <a:p>
                      <a:pPr algn="l"/>
                      <a:r>
                        <a:rPr lang="en-GB" sz="1000" b="0" dirty="0"/>
                        <a:t>The repetition of similar sounds can make a message catchier and more memorable, tapping into the emotional aspect of language. They can also reflect the ideas you are presenting, e.g. soft sounds for safety. </a:t>
                      </a:r>
                    </a:p>
                  </a:txBody>
                  <a:tcPr anchor="ctr"/>
                </a:tc>
                <a:extLst>
                  <a:ext uri="{0D108BD9-81ED-4DB2-BD59-A6C34878D82A}">
                    <a16:rowId xmlns:a16="http://schemas.microsoft.com/office/drawing/2014/main" val="1131794570"/>
                  </a:ext>
                </a:extLst>
              </a:tr>
              <a:tr h="302840">
                <a:tc>
                  <a:txBody>
                    <a:bodyPr/>
                    <a:lstStyle/>
                    <a:p>
                      <a:pPr algn="l"/>
                      <a:r>
                        <a:rPr lang="en-GB" sz="1000" b="0" i="1" dirty="0"/>
                        <a:t>Data/statistics</a:t>
                      </a:r>
                    </a:p>
                  </a:txBody>
                  <a:tcPr anchor="ctr"/>
                </a:tc>
                <a:tc>
                  <a:txBody>
                    <a:bodyPr/>
                    <a:lstStyle/>
                    <a:p>
                      <a:pPr algn="l"/>
                      <a:r>
                        <a:rPr lang="en-GB" sz="1000" b="0" dirty="0"/>
                        <a:t>Providing concrete numbers and data is a logical way to support an argument, making it more convincing.</a:t>
                      </a:r>
                    </a:p>
                  </a:txBody>
                  <a:tcPr anchor="ctr"/>
                </a:tc>
                <a:extLst>
                  <a:ext uri="{0D108BD9-81ED-4DB2-BD59-A6C34878D82A}">
                    <a16:rowId xmlns:a16="http://schemas.microsoft.com/office/drawing/2014/main" val="1548440969"/>
                  </a:ext>
                </a:extLst>
              </a:tr>
              <a:tr h="302840">
                <a:tc>
                  <a:txBody>
                    <a:bodyPr/>
                    <a:lstStyle/>
                    <a:p>
                      <a:pPr algn="l"/>
                      <a:r>
                        <a:rPr lang="en-GB" sz="1000" b="0" i="1" dirty="0"/>
                        <a:t>Triples </a:t>
                      </a:r>
                    </a:p>
                  </a:txBody>
                  <a:tcPr anchor="ctr"/>
                </a:tc>
                <a:tc>
                  <a:txBody>
                    <a:bodyPr/>
                    <a:lstStyle/>
                    <a:p>
                      <a:pPr algn="l"/>
                      <a:r>
                        <a:rPr lang="en-GB" sz="1000" b="0" dirty="0"/>
                        <a:t>Triple elements or patterns can create a logical structure in a message, making it easier for the audience to follow and understand the argument.</a:t>
                      </a:r>
                    </a:p>
                  </a:txBody>
                  <a:tcPr anchor="ctr"/>
                </a:tc>
                <a:extLst>
                  <a:ext uri="{0D108BD9-81ED-4DB2-BD59-A6C34878D82A}">
                    <a16:rowId xmlns:a16="http://schemas.microsoft.com/office/drawing/2014/main" val="3497201159"/>
                  </a:ext>
                </a:extLst>
              </a:tr>
              <a:tr h="302840">
                <a:tc>
                  <a:txBody>
                    <a:bodyPr/>
                    <a:lstStyle/>
                    <a:p>
                      <a:pPr algn="l"/>
                      <a:r>
                        <a:rPr lang="en-GB" sz="1000" b="0" i="1" dirty="0"/>
                        <a:t>Cause and effect</a:t>
                      </a:r>
                    </a:p>
                  </a:txBody>
                  <a:tcPr anchor="ctr"/>
                </a:tc>
                <a:tc>
                  <a:txBody>
                    <a:bodyPr/>
                    <a:lstStyle/>
                    <a:p>
                      <a:pPr algn="l"/>
                      <a:r>
                        <a:rPr lang="en-GB" sz="1000" b="0" dirty="0"/>
                        <a:t>Explaining cause-and-effect relationships to show how one thing leads to another, making your argument more logical.</a:t>
                      </a:r>
                    </a:p>
                  </a:txBody>
                  <a:tcPr anchor="ctr"/>
                </a:tc>
                <a:extLst>
                  <a:ext uri="{0D108BD9-81ED-4DB2-BD59-A6C34878D82A}">
                    <a16:rowId xmlns:a16="http://schemas.microsoft.com/office/drawing/2014/main" val="3388450799"/>
                  </a:ext>
                </a:extLst>
              </a:tr>
              <a:tr h="302840">
                <a:tc>
                  <a:txBody>
                    <a:bodyPr/>
                    <a:lstStyle/>
                    <a:p>
                      <a:pPr algn="l"/>
                      <a:r>
                        <a:rPr lang="en-GB" sz="1000" b="0" i="1" dirty="0"/>
                        <a:t>Evidence and example</a:t>
                      </a:r>
                    </a:p>
                  </a:txBody>
                  <a:tcPr anchor="ctr"/>
                </a:tc>
                <a:tc>
                  <a:txBody>
                    <a:bodyPr/>
                    <a:lstStyle/>
                    <a:p>
                      <a:pPr algn="l"/>
                      <a:r>
                        <a:rPr lang="en-GB" sz="1000" b="0" dirty="0"/>
                        <a:t>Including specific evidence and real-world examples to support your points and illustrate the logic of your argument.</a:t>
                      </a:r>
                    </a:p>
                  </a:txBody>
                  <a:tcPr anchor="ctr"/>
                </a:tc>
                <a:extLst>
                  <a:ext uri="{0D108BD9-81ED-4DB2-BD59-A6C34878D82A}">
                    <a16:rowId xmlns:a16="http://schemas.microsoft.com/office/drawing/2014/main" val="1510551265"/>
                  </a:ext>
                </a:extLst>
              </a:tr>
              <a:tr h="302840">
                <a:tc>
                  <a:txBody>
                    <a:bodyPr/>
                    <a:lstStyle/>
                    <a:p>
                      <a:pPr algn="l"/>
                      <a:r>
                        <a:rPr lang="en-GB" sz="1000" b="0" i="1" dirty="0"/>
                        <a:t>Problem-solution</a:t>
                      </a:r>
                    </a:p>
                  </a:txBody>
                  <a:tcPr anchor="ctr"/>
                </a:tc>
                <a:tc>
                  <a:txBody>
                    <a:bodyPr/>
                    <a:lstStyle/>
                    <a:p>
                      <a:pPr algn="l"/>
                      <a:r>
                        <a:rPr lang="en-GB" sz="1000" b="0" dirty="0"/>
                        <a:t>Presenting a problem and then offering a logical solution, making your argument more solution-oriented and practical.</a:t>
                      </a:r>
                    </a:p>
                  </a:txBody>
                  <a:tcPr anchor="ctr"/>
                </a:tc>
                <a:extLst>
                  <a:ext uri="{0D108BD9-81ED-4DB2-BD59-A6C34878D82A}">
                    <a16:rowId xmlns:a16="http://schemas.microsoft.com/office/drawing/2014/main" val="1755883352"/>
                  </a:ext>
                </a:extLst>
              </a:tr>
            </a:tbl>
          </a:graphicData>
        </a:graphic>
      </p:graphicFrame>
      <p:pic>
        <p:nvPicPr>
          <p:cNvPr id="7" name="Picture 6" descr="A black x on a white background&#10;&#10;Description automatically generated">
            <a:extLst>
              <a:ext uri="{FF2B5EF4-FFF2-40B4-BE49-F238E27FC236}">
                <a16:creationId xmlns:a16="http://schemas.microsoft.com/office/drawing/2014/main" id="{4B7FB9F6-B7F8-4E20-8BAC-58BD7B9EB446}"/>
              </a:ext>
            </a:extLst>
          </p:cNvPr>
          <p:cNvPicPr>
            <a:picLocks noChangeAspect="1"/>
          </p:cNvPicPr>
          <p:nvPr/>
        </p:nvPicPr>
        <p:blipFill>
          <a:blip r:embed="rId2"/>
          <a:stretch>
            <a:fillRect/>
          </a:stretch>
        </p:blipFill>
        <p:spPr>
          <a:xfrm>
            <a:off x="6261489" y="9167145"/>
            <a:ext cx="495815" cy="533400"/>
          </a:xfrm>
          <a:prstGeom prst="rect">
            <a:avLst/>
          </a:prstGeom>
        </p:spPr>
      </p:pic>
    </p:spTree>
    <p:extLst>
      <p:ext uri="{BB962C8B-B14F-4D97-AF65-F5344CB8AC3E}">
        <p14:creationId xmlns:p14="http://schemas.microsoft.com/office/powerpoint/2010/main" val="7494717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82332E-AD79-BDB6-8200-B57CC732840E}"/>
              </a:ext>
            </a:extLst>
          </p:cNvPr>
          <p:cNvSpPr>
            <a:spLocks noGrp="1"/>
          </p:cNvSpPr>
          <p:nvPr>
            <p:ph type="title"/>
          </p:nvPr>
        </p:nvSpPr>
        <p:spPr>
          <a:xfrm>
            <a:off x="307954" y="1064568"/>
            <a:ext cx="5915025" cy="527403"/>
          </a:xfrm>
        </p:spPr>
        <p:txBody>
          <a:bodyPr>
            <a:normAutofit fontScale="90000"/>
          </a:bodyPr>
          <a:lstStyle/>
          <a:p>
            <a:r>
              <a:rPr lang="en-GB" b="1" i="1" dirty="0"/>
              <a:t>Example</a:t>
            </a:r>
          </a:p>
        </p:txBody>
      </p:sp>
      <p:sp>
        <p:nvSpPr>
          <p:cNvPr id="3" name="Date Placeholder 2">
            <a:extLst>
              <a:ext uri="{FF2B5EF4-FFF2-40B4-BE49-F238E27FC236}">
                <a16:creationId xmlns:a16="http://schemas.microsoft.com/office/drawing/2014/main" id="{1496E65D-5763-DDD8-8514-AF5831990BED}"/>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45A841A7-7D21-2FBB-7622-BA9B1B56CD7D}"/>
              </a:ext>
            </a:extLst>
          </p:cNvPr>
          <p:cNvSpPr>
            <a:spLocks noGrp="1"/>
          </p:cNvSpPr>
          <p:nvPr>
            <p:ph type="ftr" sz="quarter" idx="11"/>
          </p:nvPr>
        </p:nvSpPr>
        <p:spPr>
          <a:xfrm>
            <a:off x="1808822" y="9181402"/>
            <a:ext cx="2628290" cy="527403"/>
          </a:xfrm>
        </p:spPr>
        <p:txBody>
          <a:bodyPr/>
          <a:lstStyle/>
          <a:p>
            <a:pPr defTabSz="457200">
              <a:lnSpc>
                <a:spcPct val="90000"/>
              </a:lnSpc>
              <a:spcAft>
                <a:spcPts val="600"/>
              </a:spcAft>
            </a:pPr>
            <a:r>
              <a:rPr lang="en-GB" dirty="0">
                <a:solidFill>
                  <a:schemeClr val="bg1">
                    <a:lumMod val="50000"/>
                    <a:alpha val="80000"/>
                  </a:schemeClr>
                </a:solidFill>
              </a:rPr>
              <a:t>ESB-RES-C244                                                             L1G2-Speech to Inform-Learner Workbook-Section 3</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D3CAEF15-46B6-AD41-D187-F02DC5BFC8E8}"/>
              </a:ext>
            </a:extLst>
          </p:cNvPr>
          <p:cNvSpPr>
            <a:spLocks noGrp="1"/>
          </p:cNvSpPr>
          <p:nvPr>
            <p:ph type="sldNum" sz="quarter" idx="12"/>
          </p:nvPr>
        </p:nvSpPr>
        <p:spPr/>
        <p:txBody>
          <a:bodyPr/>
          <a:lstStyle/>
          <a:p>
            <a:fld id="{EFC07C4F-4DD7-4452-9CBE-7B4BC77324C7}" type="slidenum">
              <a:rPr lang="en-GB" smtClean="0"/>
              <a:t>14</a:t>
            </a:fld>
            <a:endParaRPr lang="en-GB"/>
          </a:p>
        </p:txBody>
      </p:sp>
      <p:sp>
        <p:nvSpPr>
          <p:cNvPr id="7" name="TextBox 6">
            <a:extLst>
              <a:ext uri="{FF2B5EF4-FFF2-40B4-BE49-F238E27FC236}">
                <a16:creationId xmlns:a16="http://schemas.microsoft.com/office/drawing/2014/main" id="{D49A9569-B1C6-F5CD-18F1-8E9F3C6FFF70}"/>
              </a:ext>
            </a:extLst>
          </p:cNvPr>
          <p:cNvSpPr txBox="1"/>
          <p:nvPr/>
        </p:nvSpPr>
        <p:spPr>
          <a:xfrm>
            <a:off x="1124744" y="2288704"/>
            <a:ext cx="4608512" cy="5678478"/>
          </a:xfrm>
          <a:prstGeom prst="rect">
            <a:avLst/>
          </a:prstGeom>
          <a:noFill/>
        </p:spPr>
        <p:txBody>
          <a:bodyPr wrap="square">
            <a:spAutoFit/>
          </a:bodyPr>
          <a:lstStyle/>
          <a:p>
            <a:pPr algn="just"/>
            <a:r>
              <a:rPr lang="en-GB" sz="1100" dirty="0"/>
              <a:t>I stand before you today to talk about something truly extraordinary, something that could make our family happier, healthier, and closer than ever before. You've probably thought about it, and I'm here to present some compelling reasons why bringing a dog into our lives is a fantastic idea.</a:t>
            </a:r>
          </a:p>
          <a:p>
            <a:pPr algn="just"/>
            <a:endParaRPr lang="en-GB" sz="1100" dirty="0"/>
          </a:p>
          <a:p>
            <a:pPr algn="just"/>
            <a:r>
              <a:rPr lang="en-GB" sz="1100" dirty="0"/>
              <a:t>Just close your eyes for a moment and imagine the joy and happiness that would fill our home with a furry friend to play with. That warmth and love a dog brings are truly incomparable. Have you ever wondered what it would be like to have a loyal companion who's always excited to see you, no matter what kind of day you've had?</a:t>
            </a:r>
          </a:p>
          <a:p>
            <a:pPr algn="just"/>
            <a:endParaRPr lang="en-GB" sz="1100" dirty="0"/>
          </a:p>
          <a:p>
            <a:pPr algn="just"/>
            <a:r>
              <a:rPr lang="en-GB" sz="1100" dirty="0"/>
              <a:t>Studies show that families with dogs tend to be more active, spending more time outdoors. With a dog, we'd have a reason to go for regular walks, keeping us healthy and fit. Our neighbour, Mrs. Johnson, told me that having a dog has brought so much joy to her family. She said it's been the best decision they've ever made.</a:t>
            </a:r>
          </a:p>
          <a:p>
            <a:pPr algn="just"/>
            <a:endParaRPr lang="en-GB" sz="1100" dirty="0"/>
          </a:p>
          <a:p>
            <a:pPr algn="just"/>
            <a:r>
              <a:rPr lang="en-GB" sz="1100" dirty="0"/>
              <a:t>A dog would be a magnificent addition to our lives, bringing boundless joy and happiness. I've read stories about children who felt more responsible and caring after getting a dog. It's like a friend who teaches us valuable life lessons, like compassion and responsibility.</a:t>
            </a:r>
          </a:p>
          <a:p>
            <a:pPr algn="just"/>
            <a:endParaRPr lang="en-GB" sz="1100" dirty="0"/>
          </a:p>
          <a:p>
            <a:pPr algn="just"/>
            <a:r>
              <a:rPr lang="en-GB" sz="1100" dirty="0"/>
              <a:t>I know you might worry about the responsibilities, but I'm ready to help take care of the dog. We can make a schedule for feeding, walking, and grooming.</a:t>
            </a:r>
          </a:p>
          <a:p>
            <a:pPr algn="just"/>
            <a:endParaRPr lang="en-GB" sz="1100" dirty="0"/>
          </a:p>
          <a:p>
            <a:pPr algn="just"/>
            <a:r>
              <a:rPr lang="en-GB" sz="1100" dirty="0"/>
              <a:t>Mum, Dad, I really think it's time for us to welcome a loving and loyal dog into our home. Let's take the first step by visiting a local animal shelter this weekend. Together, we can provide a loving home for a dog in need and create wonderful memories as a family.</a:t>
            </a:r>
          </a:p>
          <a:p>
            <a:pPr algn="just"/>
            <a:endParaRPr lang="en-GB" sz="1100" dirty="0"/>
          </a:p>
          <a:p>
            <a:pPr algn="just"/>
            <a:r>
              <a:rPr lang="en-GB" sz="1100" dirty="0"/>
              <a:t>Thank you for considering my heartfelt request. I promise you won't regret having a dog as a member of our family. Let's make our home even more special and filled with happiness.</a:t>
            </a:r>
          </a:p>
        </p:txBody>
      </p:sp>
      <p:pic>
        <p:nvPicPr>
          <p:cNvPr id="6" name="Picture 5" descr="A black x on a white background&#10;&#10;Description automatically generated">
            <a:extLst>
              <a:ext uri="{FF2B5EF4-FFF2-40B4-BE49-F238E27FC236}">
                <a16:creationId xmlns:a16="http://schemas.microsoft.com/office/drawing/2014/main" id="{B88E9F38-771F-F952-D7CD-9AF226D603E9}"/>
              </a:ext>
            </a:extLst>
          </p:cNvPr>
          <p:cNvPicPr>
            <a:picLocks noChangeAspect="1"/>
          </p:cNvPicPr>
          <p:nvPr/>
        </p:nvPicPr>
        <p:blipFill>
          <a:blip r:embed="rId2"/>
          <a:stretch>
            <a:fillRect/>
          </a:stretch>
        </p:blipFill>
        <p:spPr>
          <a:xfrm>
            <a:off x="6224419" y="9167145"/>
            <a:ext cx="495815" cy="533400"/>
          </a:xfrm>
          <a:prstGeom prst="rect">
            <a:avLst/>
          </a:prstGeom>
        </p:spPr>
      </p:pic>
    </p:spTree>
    <p:extLst>
      <p:ext uri="{BB962C8B-B14F-4D97-AF65-F5344CB8AC3E}">
        <p14:creationId xmlns:p14="http://schemas.microsoft.com/office/powerpoint/2010/main" val="26184334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6F8C7-1E70-8C13-F7C5-7A05B21DA26E}"/>
              </a:ext>
            </a:extLst>
          </p:cNvPr>
          <p:cNvSpPr>
            <a:spLocks noGrp="1"/>
          </p:cNvSpPr>
          <p:nvPr>
            <p:ph type="title"/>
          </p:nvPr>
        </p:nvSpPr>
        <p:spPr>
          <a:xfrm>
            <a:off x="361637" y="969348"/>
            <a:ext cx="5915025" cy="527403"/>
          </a:xfrm>
        </p:spPr>
        <p:txBody>
          <a:bodyPr>
            <a:normAutofit fontScale="90000"/>
          </a:bodyPr>
          <a:lstStyle/>
          <a:p>
            <a:r>
              <a:rPr lang="en-GB" b="1" i="1" dirty="0"/>
              <a:t>Planning an argument</a:t>
            </a:r>
          </a:p>
        </p:txBody>
      </p:sp>
      <p:sp>
        <p:nvSpPr>
          <p:cNvPr id="3" name="Date Placeholder 2">
            <a:extLst>
              <a:ext uri="{FF2B5EF4-FFF2-40B4-BE49-F238E27FC236}">
                <a16:creationId xmlns:a16="http://schemas.microsoft.com/office/drawing/2014/main" id="{2FDF4258-815C-A548-F319-DA39AF72FB6F}"/>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77E876C8-084E-004F-3AC5-EDCCE5AD9DEA}"/>
              </a:ext>
            </a:extLst>
          </p:cNvPr>
          <p:cNvSpPr>
            <a:spLocks noGrp="1"/>
          </p:cNvSpPr>
          <p:nvPr>
            <p:ph type="ftr" sz="quarter" idx="11"/>
          </p:nvPr>
        </p:nvSpPr>
        <p:spPr>
          <a:xfrm>
            <a:off x="1808822" y="9181402"/>
            <a:ext cx="2628290" cy="527403"/>
          </a:xfrm>
        </p:spPr>
        <p:txBody>
          <a:bodyPr/>
          <a:lstStyle/>
          <a:p>
            <a:pPr defTabSz="457200">
              <a:lnSpc>
                <a:spcPct val="90000"/>
              </a:lnSpc>
              <a:spcAft>
                <a:spcPts val="600"/>
              </a:spcAft>
            </a:pPr>
            <a:r>
              <a:rPr lang="en-GB" dirty="0">
                <a:solidFill>
                  <a:schemeClr val="bg1">
                    <a:lumMod val="50000"/>
                    <a:alpha val="80000"/>
                  </a:schemeClr>
                </a:solidFill>
              </a:rPr>
              <a:t>ESB-RES-C244                                                             L1G2-Speech to Inform-Learner Workbook-Section 3</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65EC72C5-A276-C126-46AA-03359CB2A2CF}"/>
              </a:ext>
            </a:extLst>
          </p:cNvPr>
          <p:cNvSpPr>
            <a:spLocks noGrp="1"/>
          </p:cNvSpPr>
          <p:nvPr>
            <p:ph type="sldNum" sz="quarter" idx="12"/>
          </p:nvPr>
        </p:nvSpPr>
        <p:spPr/>
        <p:txBody>
          <a:bodyPr/>
          <a:lstStyle/>
          <a:p>
            <a:fld id="{EFC07C4F-4DD7-4452-9CBE-7B4BC77324C7}" type="slidenum">
              <a:rPr lang="en-GB" smtClean="0"/>
              <a:t>15</a:t>
            </a:fld>
            <a:endParaRPr lang="en-GB"/>
          </a:p>
        </p:txBody>
      </p:sp>
      <p:grpSp>
        <p:nvGrpSpPr>
          <p:cNvPr id="16" name="Group 15">
            <a:extLst>
              <a:ext uri="{FF2B5EF4-FFF2-40B4-BE49-F238E27FC236}">
                <a16:creationId xmlns:a16="http://schemas.microsoft.com/office/drawing/2014/main" id="{B4FAECA6-8108-72DD-ABBF-7C3C227C1E36}"/>
              </a:ext>
            </a:extLst>
          </p:cNvPr>
          <p:cNvGrpSpPr/>
          <p:nvPr/>
        </p:nvGrpSpPr>
        <p:grpSpPr>
          <a:xfrm>
            <a:off x="361637" y="1496751"/>
            <a:ext cx="6134725" cy="7496022"/>
            <a:chOff x="318611" y="891518"/>
            <a:chExt cx="6221540" cy="8317144"/>
          </a:xfrm>
        </p:grpSpPr>
        <p:sp>
          <p:nvSpPr>
            <p:cNvPr id="7" name="Rectangle: Rounded Corners 6">
              <a:extLst>
                <a:ext uri="{FF2B5EF4-FFF2-40B4-BE49-F238E27FC236}">
                  <a16:creationId xmlns:a16="http://schemas.microsoft.com/office/drawing/2014/main" id="{15CE4F78-2AFD-6DCC-5478-5C31F6A2395F}"/>
                </a:ext>
              </a:extLst>
            </p:cNvPr>
            <p:cNvSpPr/>
            <p:nvPr/>
          </p:nvSpPr>
          <p:spPr>
            <a:xfrm>
              <a:off x="318611" y="920552"/>
              <a:ext cx="1983600" cy="2646000"/>
            </a:xfrm>
            <a:prstGeom prst="roundRect">
              <a:avLst/>
            </a:prstGeom>
            <a:solidFill>
              <a:srgbClr val="C3D821">
                <a:alpha val="44000"/>
              </a:srgbClr>
            </a:solid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GB" sz="1200" b="1" i="1" dirty="0"/>
                <a:t>Introduction to topic context</a:t>
              </a:r>
            </a:p>
          </p:txBody>
        </p:sp>
        <p:sp>
          <p:nvSpPr>
            <p:cNvPr id="8" name="Rectangle: Rounded Corners 7">
              <a:extLst>
                <a:ext uri="{FF2B5EF4-FFF2-40B4-BE49-F238E27FC236}">
                  <a16:creationId xmlns:a16="http://schemas.microsoft.com/office/drawing/2014/main" id="{12E4AB3C-AFE3-77C1-CF77-BF0583F7B23F}"/>
                </a:ext>
              </a:extLst>
            </p:cNvPr>
            <p:cNvSpPr/>
            <p:nvPr/>
          </p:nvSpPr>
          <p:spPr>
            <a:xfrm>
              <a:off x="2437581" y="891518"/>
              <a:ext cx="1983600" cy="2646000"/>
            </a:xfrm>
            <a:prstGeom prst="roundRect">
              <a:avLst/>
            </a:prstGeom>
            <a:solidFill>
              <a:srgbClr val="FED40B">
                <a:alpha val="44000"/>
              </a:srgbClr>
            </a:solid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GB" sz="1200" b="1" i="1" dirty="0"/>
                <a:t>Hook</a:t>
              </a:r>
            </a:p>
          </p:txBody>
        </p:sp>
        <p:sp>
          <p:nvSpPr>
            <p:cNvPr id="9" name="Rectangle: Rounded Corners 8">
              <a:extLst>
                <a:ext uri="{FF2B5EF4-FFF2-40B4-BE49-F238E27FC236}">
                  <a16:creationId xmlns:a16="http://schemas.microsoft.com/office/drawing/2014/main" id="{52ACE4FD-3C6D-93DD-2376-6C9D97488758}"/>
                </a:ext>
              </a:extLst>
            </p:cNvPr>
            <p:cNvSpPr/>
            <p:nvPr/>
          </p:nvSpPr>
          <p:spPr>
            <a:xfrm>
              <a:off x="4556551" y="891518"/>
              <a:ext cx="1983600" cy="2646000"/>
            </a:xfrm>
            <a:prstGeom prst="roundRect">
              <a:avLst/>
            </a:prstGeom>
            <a:solidFill>
              <a:srgbClr val="F58A1D">
                <a:alpha val="44000"/>
              </a:srgbClr>
            </a:solid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GB" sz="1200" b="1" i="1" dirty="0"/>
                <a:t>A  position statement</a:t>
              </a:r>
            </a:p>
          </p:txBody>
        </p:sp>
        <p:sp>
          <p:nvSpPr>
            <p:cNvPr id="10" name="Rectangle: Rounded Corners 9">
              <a:extLst>
                <a:ext uri="{FF2B5EF4-FFF2-40B4-BE49-F238E27FC236}">
                  <a16:creationId xmlns:a16="http://schemas.microsoft.com/office/drawing/2014/main" id="{1029EAC3-27F5-1A15-C106-A1FB166878B3}"/>
                </a:ext>
              </a:extLst>
            </p:cNvPr>
            <p:cNvSpPr/>
            <p:nvPr/>
          </p:nvSpPr>
          <p:spPr>
            <a:xfrm>
              <a:off x="324291" y="3728864"/>
              <a:ext cx="1983600" cy="2646000"/>
            </a:xfrm>
            <a:prstGeom prst="roundRect">
              <a:avLst/>
            </a:prstGeom>
            <a:solidFill>
              <a:srgbClr val="F58A1D">
                <a:alpha val="44000"/>
              </a:srgbClr>
            </a:solid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GB" sz="1200" b="1" i="1" dirty="0"/>
                <a:t>Background information</a:t>
              </a:r>
            </a:p>
          </p:txBody>
        </p:sp>
        <p:sp>
          <p:nvSpPr>
            <p:cNvPr id="11" name="Rectangle: Rounded Corners 10">
              <a:extLst>
                <a:ext uri="{FF2B5EF4-FFF2-40B4-BE49-F238E27FC236}">
                  <a16:creationId xmlns:a16="http://schemas.microsoft.com/office/drawing/2014/main" id="{9C46ACE0-9562-280D-B5C2-4547426BD331}"/>
                </a:ext>
              </a:extLst>
            </p:cNvPr>
            <p:cNvSpPr/>
            <p:nvPr/>
          </p:nvSpPr>
          <p:spPr>
            <a:xfrm>
              <a:off x="2437581" y="3727977"/>
              <a:ext cx="1983600" cy="2646000"/>
            </a:xfrm>
            <a:prstGeom prst="roundRect">
              <a:avLst/>
            </a:prstGeom>
            <a:solidFill>
              <a:srgbClr val="C3D821">
                <a:alpha val="44000"/>
              </a:srgbClr>
            </a:solid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GB" sz="1200" b="1" i="1" dirty="0"/>
                <a:t>Explanation of importance</a:t>
              </a:r>
            </a:p>
          </p:txBody>
        </p:sp>
        <p:sp>
          <p:nvSpPr>
            <p:cNvPr id="12" name="Rectangle: Rounded Corners 11">
              <a:extLst>
                <a:ext uri="{FF2B5EF4-FFF2-40B4-BE49-F238E27FC236}">
                  <a16:creationId xmlns:a16="http://schemas.microsoft.com/office/drawing/2014/main" id="{54504228-0A8D-1DC7-F003-E326D0BF720C}"/>
                </a:ext>
              </a:extLst>
            </p:cNvPr>
            <p:cNvSpPr/>
            <p:nvPr/>
          </p:nvSpPr>
          <p:spPr>
            <a:xfrm>
              <a:off x="4550111" y="3727977"/>
              <a:ext cx="1983600" cy="2646000"/>
            </a:xfrm>
            <a:prstGeom prst="roundRect">
              <a:avLst/>
            </a:prstGeom>
            <a:solidFill>
              <a:srgbClr val="FED40B">
                <a:alpha val="44000"/>
              </a:srgbClr>
            </a:solid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GB" sz="1200" b="1" i="1" dirty="0"/>
                <a:t>Reasons</a:t>
              </a:r>
            </a:p>
          </p:txBody>
        </p:sp>
        <p:sp>
          <p:nvSpPr>
            <p:cNvPr id="13" name="Rectangle: Rounded Corners 12">
              <a:extLst>
                <a:ext uri="{FF2B5EF4-FFF2-40B4-BE49-F238E27FC236}">
                  <a16:creationId xmlns:a16="http://schemas.microsoft.com/office/drawing/2014/main" id="{E5E406E0-DF57-6558-99E0-2913D736E657}"/>
                </a:ext>
              </a:extLst>
            </p:cNvPr>
            <p:cNvSpPr/>
            <p:nvPr/>
          </p:nvSpPr>
          <p:spPr>
            <a:xfrm>
              <a:off x="318611" y="6537176"/>
              <a:ext cx="1984363" cy="2644226"/>
            </a:xfrm>
            <a:prstGeom prst="roundRect">
              <a:avLst/>
            </a:prstGeom>
            <a:solidFill>
              <a:srgbClr val="FED40B">
                <a:alpha val="44000"/>
              </a:srgbClr>
            </a:solid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GB" sz="1200" b="1" i="1" dirty="0"/>
                <a:t>Explanations and evidence</a:t>
              </a:r>
            </a:p>
          </p:txBody>
        </p:sp>
        <p:sp>
          <p:nvSpPr>
            <p:cNvPr id="14" name="Rectangle: Rounded Corners 13">
              <a:extLst>
                <a:ext uri="{FF2B5EF4-FFF2-40B4-BE49-F238E27FC236}">
                  <a16:creationId xmlns:a16="http://schemas.microsoft.com/office/drawing/2014/main" id="{AD85AABF-69AB-D8F3-8380-8BD5E4A9260E}"/>
                </a:ext>
              </a:extLst>
            </p:cNvPr>
            <p:cNvSpPr/>
            <p:nvPr/>
          </p:nvSpPr>
          <p:spPr>
            <a:xfrm>
              <a:off x="2436818" y="6564436"/>
              <a:ext cx="1984363" cy="2644226"/>
            </a:xfrm>
            <a:prstGeom prst="roundRect">
              <a:avLst/>
            </a:prstGeom>
            <a:solidFill>
              <a:srgbClr val="F58A1D">
                <a:alpha val="44000"/>
              </a:srgbClr>
            </a:solid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GB" sz="1200" b="1" i="1" dirty="0"/>
                <a:t>Counterarguments</a:t>
              </a:r>
            </a:p>
          </p:txBody>
        </p:sp>
        <p:sp>
          <p:nvSpPr>
            <p:cNvPr id="15" name="Rectangle: Rounded Corners 14">
              <a:extLst>
                <a:ext uri="{FF2B5EF4-FFF2-40B4-BE49-F238E27FC236}">
                  <a16:creationId xmlns:a16="http://schemas.microsoft.com/office/drawing/2014/main" id="{1B6AD8F5-75D7-9DF6-07D7-FF3CDDA20A8F}"/>
                </a:ext>
              </a:extLst>
            </p:cNvPr>
            <p:cNvSpPr/>
            <p:nvPr/>
          </p:nvSpPr>
          <p:spPr>
            <a:xfrm>
              <a:off x="4550111" y="6564436"/>
              <a:ext cx="1984363" cy="2644226"/>
            </a:xfrm>
            <a:prstGeom prst="roundRect">
              <a:avLst/>
            </a:prstGeom>
            <a:solidFill>
              <a:srgbClr val="C3D821">
                <a:alpha val="44000"/>
              </a:srgbClr>
            </a:solid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GB" sz="1200" b="1" i="1" dirty="0"/>
                <a:t>Summary and closing statement</a:t>
              </a:r>
            </a:p>
          </p:txBody>
        </p:sp>
      </p:grpSp>
      <p:pic>
        <p:nvPicPr>
          <p:cNvPr id="6" name="Picture 5" descr="A black x on a white background&#10;&#10;Description automatically generated">
            <a:extLst>
              <a:ext uri="{FF2B5EF4-FFF2-40B4-BE49-F238E27FC236}">
                <a16:creationId xmlns:a16="http://schemas.microsoft.com/office/drawing/2014/main" id="{E60D9E52-A100-C81C-80B2-8C770C322AC6}"/>
              </a:ext>
            </a:extLst>
          </p:cNvPr>
          <p:cNvPicPr>
            <a:picLocks noChangeAspect="1"/>
          </p:cNvPicPr>
          <p:nvPr/>
        </p:nvPicPr>
        <p:blipFill>
          <a:blip r:embed="rId2"/>
          <a:stretch>
            <a:fillRect/>
          </a:stretch>
        </p:blipFill>
        <p:spPr>
          <a:xfrm>
            <a:off x="6280025" y="9167145"/>
            <a:ext cx="495815" cy="533400"/>
          </a:xfrm>
          <a:prstGeom prst="rect">
            <a:avLst/>
          </a:prstGeom>
        </p:spPr>
      </p:pic>
    </p:spTree>
    <p:extLst>
      <p:ext uri="{BB962C8B-B14F-4D97-AF65-F5344CB8AC3E}">
        <p14:creationId xmlns:p14="http://schemas.microsoft.com/office/powerpoint/2010/main" val="7356218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8383B0-7C37-434B-DC5D-94008E160335}"/>
              </a:ext>
            </a:extLst>
          </p:cNvPr>
          <p:cNvSpPr>
            <a:spLocks noGrp="1"/>
          </p:cNvSpPr>
          <p:nvPr>
            <p:ph type="title"/>
          </p:nvPr>
        </p:nvSpPr>
        <p:spPr>
          <a:xfrm>
            <a:off x="260649" y="992560"/>
            <a:ext cx="5915025" cy="527403"/>
          </a:xfrm>
        </p:spPr>
        <p:txBody>
          <a:bodyPr anchor="t">
            <a:noAutofit/>
          </a:bodyPr>
          <a:lstStyle/>
          <a:p>
            <a:r>
              <a:rPr lang="en-GB" sz="2000" b="1" i="1" dirty="0"/>
              <a:t>Persuasive techniques</a:t>
            </a:r>
          </a:p>
        </p:txBody>
      </p:sp>
      <p:sp>
        <p:nvSpPr>
          <p:cNvPr id="3" name="Date Placeholder 2">
            <a:extLst>
              <a:ext uri="{FF2B5EF4-FFF2-40B4-BE49-F238E27FC236}">
                <a16:creationId xmlns:a16="http://schemas.microsoft.com/office/drawing/2014/main" id="{3CCEEE08-DE93-3CD2-4E04-D5F13447562D}"/>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405EDDF1-2901-C83B-151D-8294A3CC1E94}"/>
              </a:ext>
            </a:extLst>
          </p:cNvPr>
          <p:cNvSpPr>
            <a:spLocks noGrp="1"/>
          </p:cNvSpPr>
          <p:nvPr>
            <p:ph type="ftr" sz="quarter" idx="11"/>
          </p:nvPr>
        </p:nvSpPr>
        <p:spPr>
          <a:xfrm>
            <a:off x="1808822" y="9181402"/>
            <a:ext cx="2628290" cy="527403"/>
          </a:xfrm>
        </p:spPr>
        <p:txBody>
          <a:bodyPr/>
          <a:lstStyle/>
          <a:p>
            <a:pPr defTabSz="457200">
              <a:lnSpc>
                <a:spcPct val="90000"/>
              </a:lnSpc>
              <a:spcAft>
                <a:spcPts val="600"/>
              </a:spcAft>
            </a:pPr>
            <a:r>
              <a:rPr lang="en-GB" dirty="0">
                <a:solidFill>
                  <a:schemeClr val="bg1">
                    <a:lumMod val="50000"/>
                    <a:alpha val="80000"/>
                  </a:schemeClr>
                </a:solidFill>
              </a:rPr>
              <a:t>ESB-RES-C244                                                             L1G2-Speech to Inform-Learner Workbook-Section 3</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AF6FA67E-74FB-8903-A690-4753F7931FCE}"/>
              </a:ext>
            </a:extLst>
          </p:cNvPr>
          <p:cNvSpPr>
            <a:spLocks noGrp="1"/>
          </p:cNvSpPr>
          <p:nvPr>
            <p:ph type="sldNum" sz="quarter" idx="12"/>
          </p:nvPr>
        </p:nvSpPr>
        <p:spPr/>
        <p:txBody>
          <a:bodyPr/>
          <a:lstStyle/>
          <a:p>
            <a:fld id="{EFC07C4F-4DD7-4452-9CBE-7B4BC77324C7}" type="slidenum">
              <a:rPr lang="en-GB" smtClean="0"/>
              <a:t>16</a:t>
            </a:fld>
            <a:endParaRPr lang="en-GB"/>
          </a:p>
        </p:txBody>
      </p:sp>
      <p:graphicFrame>
        <p:nvGraphicFramePr>
          <p:cNvPr id="6" name="Table 5">
            <a:extLst>
              <a:ext uri="{FF2B5EF4-FFF2-40B4-BE49-F238E27FC236}">
                <a16:creationId xmlns:a16="http://schemas.microsoft.com/office/drawing/2014/main" id="{D57919A7-39AD-5DF5-479B-5D7871BA6D25}"/>
              </a:ext>
            </a:extLst>
          </p:cNvPr>
          <p:cNvGraphicFramePr>
            <a:graphicFrameLocks noGrp="1"/>
          </p:cNvGraphicFramePr>
          <p:nvPr>
            <p:extLst>
              <p:ext uri="{D42A27DB-BD31-4B8C-83A1-F6EECF244321}">
                <p14:modId xmlns:p14="http://schemas.microsoft.com/office/powerpoint/2010/main" val="3492781775"/>
              </p:ext>
            </p:extLst>
          </p:nvPr>
        </p:nvGraphicFramePr>
        <p:xfrm>
          <a:off x="260649" y="1352600"/>
          <a:ext cx="6336000" cy="7301446"/>
        </p:xfrm>
        <a:graphic>
          <a:graphicData uri="http://schemas.openxmlformats.org/drawingml/2006/table">
            <a:tbl>
              <a:tblPr firstRow="1" bandRow="1">
                <a:tableStyleId>{5940675A-B579-460E-94D1-54222C63F5DA}</a:tableStyleId>
              </a:tblPr>
              <a:tblGrid>
                <a:gridCol w="1152127">
                  <a:extLst>
                    <a:ext uri="{9D8B030D-6E8A-4147-A177-3AD203B41FA5}">
                      <a16:colId xmlns:a16="http://schemas.microsoft.com/office/drawing/2014/main" val="700147574"/>
                    </a:ext>
                  </a:extLst>
                </a:gridCol>
                <a:gridCol w="5183873">
                  <a:extLst>
                    <a:ext uri="{9D8B030D-6E8A-4147-A177-3AD203B41FA5}">
                      <a16:colId xmlns:a16="http://schemas.microsoft.com/office/drawing/2014/main" val="2871585946"/>
                    </a:ext>
                  </a:extLst>
                </a:gridCol>
              </a:tblGrid>
              <a:tr h="443527">
                <a:tc>
                  <a:txBody>
                    <a:bodyPr/>
                    <a:lstStyle/>
                    <a:p>
                      <a:r>
                        <a:rPr lang="en-GB" sz="1100" b="1" i="1" dirty="0"/>
                        <a:t>Technique</a:t>
                      </a:r>
                    </a:p>
                  </a:txBody>
                  <a:tcPr anchor="ctr"/>
                </a:tc>
                <a:tc>
                  <a:txBody>
                    <a:bodyPr/>
                    <a:lstStyle/>
                    <a:p>
                      <a:r>
                        <a:rPr lang="en-GB" sz="1100" b="1" i="1" dirty="0"/>
                        <a:t>Where/how could you use this in your argument?</a:t>
                      </a:r>
                    </a:p>
                  </a:txBody>
                  <a:tcPr anchor="ctr"/>
                </a:tc>
                <a:extLst>
                  <a:ext uri="{0D108BD9-81ED-4DB2-BD59-A6C34878D82A}">
                    <a16:rowId xmlns:a16="http://schemas.microsoft.com/office/drawing/2014/main" val="245945694"/>
                  </a:ext>
                </a:extLst>
              </a:tr>
              <a:tr h="403407">
                <a:tc>
                  <a:txBody>
                    <a:bodyPr/>
                    <a:lstStyle/>
                    <a:p>
                      <a:pPr algn="l"/>
                      <a:r>
                        <a:rPr lang="en-GB" sz="1000" i="1" dirty="0"/>
                        <a:t>Experts</a:t>
                      </a:r>
                    </a:p>
                  </a:txBody>
                  <a:tcPr anchor="ctr"/>
                </a:tc>
                <a:tc>
                  <a:txBody>
                    <a:bodyPr/>
                    <a:lstStyle/>
                    <a:p>
                      <a:pPr algn="l"/>
                      <a:endParaRPr lang="en-GB" sz="1000" dirty="0"/>
                    </a:p>
                  </a:txBody>
                  <a:tcPr anchor="ctr"/>
                </a:tc>
                <a:extLst>
                  <a:ext uri="{0D108BD9-81ED-4DB2-BD59-A6C34878D82A}">
                    <a16:rowId xmlns:a16="http://schemas.microsoft.com/office/drawing/2014/main" val="1509638954"/>
                  </a:ext>
                </a:extLst>
              </a:tr>
              <a:tr h="403407">
                <a:tc>
                  <a:txBody>
                    <a:bodyPr/>
                    <a:lstStyle/>
                    <a:p>
                      <a:pPr algn="l"/>
                      <a:r>
                        <a:rPr lang="en-GB" sz="1000" b="0" i="1" kern="1200" dirty="0">
                          <a:solidFill>
                            <a:schemeClr val="dk1"/>
                          </a:solidFill>
                          <a:effectLst/>
                        </a:rPr>
                        <a:t>Facts </a:t>
                      </a:r>
                      <a:endParaRPr lang="en-GB" sz="1000" i="1" dirty="0"/>
                    </a:p>
                  </a:txBody>
                  <a:tcPr anchor="ctr"/>
                </a:tc>
                <a:tc>
                  <a:txBody>
                    <a:bodyPr/>
                    <a:lstStyle/>
                    <a:p>
                      <a:pPr algn="l"/>
                      <a:endParaRPr lang="en-GB" sz="1000" dirty="0"/>
                    </a:p>
                  </a:txBody>
                  <a:tcPr anchor="ctr"/>
                </a:tc>
                <a:extLst>
                  <a:ext uri="{0D108BD9-81ED-4DB2-BD59-A6C34878D82A}">
                    <a16:rowId xmlns:a16="http://schemas.microsoft.com/office/drawing/2014/main" val="1801074285"/>
                  </a:ext>
                </a:extLst>
              </a:tr>
              <a:tr h="403407">
                <a:tc>
                  <a:txBody>
                    <a:bodyPr/>
                    <a:lstStyle/>
                    <a:p>
                      <a:pPr algn="l"/>
                      <a:r>
                        <a:rPr lang="en-GB" sz="1000" i="1" dirty="0"/>
                        <a:t>Addressing counterarguments</a:t>
                      </a:r>
                    </a:p>
                  </a:txBody>
                  <a:tcPr anchor="ctr"/>
                </a:tc>
                <a:tc>
                  <a:txBody>
                    <a:bodyPr/>
                    <a:lstStyle/>
                    <a:p>
                      <a:pPr algn="l"/>
                      <a:endParaRPr lang="en-GB" sz="1000" dirty="0"/>
                    </a:p>
                  </a:txBody>
                  <a:tcPr anchor="ctr"/>
                </a:tc>
                <a:extLst>
                  <a:ext uri="{0D108BD9-81ED-4DB2-BD59-A6C34878D82A}">
                    <a16:rowId xmlns:a16="http://schemas.microsoft.com/office/drawing/2014/main" val="3486292307"/>
                  </a:ext>
                </a:extLst>
              </a:tr>
              <a:tr h="403407">
                <a:tc>
                  <a:txBody>
                    <a:bodyPr/>
                    <a:lstStyle/>
                    <a:p>
                      <a:pPr algn="l"/>
                      <a:r>
                        <a:rPr lang="en-GB" sz="1000" i="1" dirty="0"/>
                        <a:t>Direct address</a:t>
                      </a:r>
                    </a:p>
                  </a:txBody>
                  <a:tcPr anchor="ctr"/>
                </a:tc>
                <a:tc>
                  <a:txBody>
                    <a:bodyPr/>
                    <a:lstStyle/>
                    <a:p>
                      <a:pPr algn="l"/>
                      <a:endParaRPr lang="en-GB" sz="1000" dirty="0"/>
                    </a:p>
                  </a:txBody>
                  <a:tcPr anchor="ctr"/>
                </a:tc>
                <a:extLst>
                  <a:ext uri="{0D108BD9-81ED-4DB2-BD59-A6C34878D82A}">
                    <a16:rowId xmlns:a16="http://schemas.microsoft.com/office/drawing/2014/main" val="4293774610"/>
                  </a:ext>
                </a:extLst>
              </a:tr>
              <a:tr h="403407">
                <a:tc>
                  <a:txBody>
                    <a:bodyPr/>
                    <a:lstStyle/>
                    <a:p>
                      <a:pPr algn="l"/>
                      <a:r>
                        <a:rPr lang="en-GB" sz="1000" i="1" dirty="0"/>
                        <a:t>Flattery</a:t>
                      </a:r>
                    </a:p>
                  </a:txBody>
                  <a:tcPr anchor="ctr"/>
                </a:tc>
                <a:tc>
                  <a:txBody>
                    <a:bodyPr/>
                    <a:lstStyle/>
                    <a:p>
                      <a:pPr algn="l"/>
                      <a:endParaRPr lang="en-GB" sz="1000" dirty="0"/>
                    </a:p>
                  </a:txBody>
                  <a:tcPr anchor="ctr"/>
                </a:tc>
                <a:extLst>
                  <a:ext uri="{0D108BD9-81ED-4DB2-BD59-A6C34878D82A}">
                    <a16:rowId xmlns:a16="http://schemas.microsoft.com/office/drawing/2014/main" val="966437465"/>
                  </a:ext>
                </a:extLst>
              </a:tr>
              <a:tr h="403407">
                <a:tc>
                  <a:txBody>
                    <a:bodyPr/>
                    <a:lstStyle/>
                    <a:p>
                      <a:pPr algn="l"/>
                      <a:r>
                        <a:rPr lang="en-GB" sz="1000" i="1" dirty="0"/>
                        <a:t>Rhetorical questions</a:t>
                      </a:r>
                    </a:p>
                  </a:txBody>
                  <a:tcPr anchor="ctr"/>
                </a:tc>
                <a:tc>
                  <a:txBody>
                    <a:bodyPr/>
                    <a:lstStyle/>
                    <a:p>
                      <a:pPr algn="l"/>
                      <a:endParaRPr lang="en-GB" sz="1000" dirty="0"/>
                    </a:p>
                  </a:txBody>
                  <a:tcPr anchor="ctr"/>
                </a:tc>
                <a:extLst>
                  <a:ext uri="{0D108BD9-81ED-4DB2-BD59-A6C34878D82A}">
                    <a16:rowId xmlns:a16="http://schemas.microsoft.com/office/drawing/2014/main" val="3925100818"/>
                  </a:ext>
                </a:extLst>
              </a:tr>
              <a:tr h="403407">
                <a:tc>
                  <a:txBody>
                    <a:bodyPr/>
                    <a:lstStyle/>
                    <a:p>
                      <a:pPr algn="l"/>
                      <a:r>
                        <a:rPr lang="en-GB" sz="1000" b="0" i="1" kern="1200" dirty="0">
                          <a:solidFill>
                            <a:schemeClr val="tx1"/>
                          </a:solidFill>
                          <a:effectLst/>
                          <a:latin typeface="+mn-lt"/>
                          <a:ea typeface="+mn-ea"/>
                          <a:cs typeface="+mn-cs"/>
                        </a:rPr>
                        <a:t>Emotive language</a:t>
                      </a:r>
                      <a:endParaRPr lang="en-GB" sz="1000" b="0" i="1" dirty="0"/>
                    </a:p>
                  </a:txBody>
                  <a:tcPr anchor="ctr"/>
                </a:tc>
                <a:tc>
                  <a:txBody>
                    <a:bodyPr/>
                    <a:lstStyle/>
                    <a:p>
                      <a:pPr algn="l"/>
                      <a:endParaRPr lang="en-GB" sz="1000" b="0" dirty="0"/>
                    </a:p>
                  </a:txBody>
                  <a:tcPr anchor="ctr"/>
                </a:tc>
                <a:extLst>
                  <a:ext uri="{0D108BD9-81ED-4DB2-BD59-A6C34878D82A}">
                    <a16:rowId xmlns:a16="http://schemas.microsoft.com/office/drawing/2014/main" val="275534954"/>
                  </a:ext>
                </a:extLst>
              </a:tr>
              <a:tr h="403407">
                <a:tc>
                  <a:txBody>
                    <a:bodyPr/>
                    <a:lstStyle/>
                    <a:p>
                      <a:pPr algn="l"/>
                      <a:r>
                        <a:rPr lang="en-GB" sz="1000" b="0" i="1" dirty="0"/>
                        <a:t>Storytelling</a:t>
                      </a:r>
                    </a:p>
                  </a:txBody>
                  <a:tcPr anchor="ctr"/>
                </a:tc>
                <a:tc>
                  <a:txBody>
                    <a:bodyPr/>
                    <a:lstStyle/>
                    <a:p>
                      <a:pPr algn="l"/>
                      <a:endParaRPr lang="en-GB" sz="1000" b="0" dirty="0"/>
                    </a:p>
                  </a:txBody>
                  <a:tcPr anchor="ctr"/>
                </a:tc>
                <a:extLst>
                  <a:ext uri="{0D108BD9-81ED-4DB2-BD59-A6C34878D82A}">
                    <a16:rowId xmlns:a16="http://schemas.microsoft.com/office/drawing/2014/main" val="2012860546"/>
                  </a:ext>
                </a:extLst>
              </a:tr>
              <a:tr h="403407">
                <a:tc>
                  <a:txBody>
                    <a:bodyPr/>
                    <a:lstStyle/>
                    <a:p>
                      <a:pPr algn="l"/>
                      <a:r>
                        <a:rPr lang="en-GB" sz="1000" b="0" i="1" dirty="0"/>
                        <a:t>Hyperbole</a:t>
                      </a:r>
                    </a:p>
                  </a:txBody>
                  <a:tcPr anchor="ctr"/>
                </a:tc>
                <a:tc>
                  <a:txBody>
                    <a:bodyPr/>
                    <a:lstStyle/>
                    <a:p>
                      <a:pPr algn="l"/>
                      <a:endParaRPr lang="en-GB" sz="1000" b="0" dirty="0"/>
                    </a:p>
                  </a:txBody>
                  <a:tcPr anchor="ctr"/>
                </a:tc>
                <a:extLst>
                  <a:ext uri="{0D108BD9-81ED-4DB2-BD59-A6C34878D82A}">
                    <a16:rowId xmlns:a16="http://schemas.microsoft.com/office/drawing/2014/main" val="4241824825"/>
                  </a:ext>
                </a:extLst>
              </a:tr>
              <a:tr h="403407">
                <a:tc>
                  <a:txBody>
                    <a:bodyPr/>
                    <a:lstStyle/>
                    <a:p>
                      <a:pPr algn="l"/>
                      <a:r>
                        <a:rPr lang="en-GB" sz="1000" b="0" i="1" dirty="0"/>
                        <a:t>Repetition</a:t>
                      </a:r>
                    </a:p>
                  </a:txBody>
                  <a:tcPr anchor="ctr"/>
                </a:tc>
                <a:tc>
                  <a:txBody>
                    <a:bodyPr/>
                    <a:lstStyle/>
                    <a:p>
                      <a:pPr algn="l"/>
                      <a:endParaRPr lang="en-GB" sz="1000" b="0" dirty="0"/>
                    </a:p>
                  </a:txBody>
                  <a:tcPr anchor="ctr"/>
                </a:tc>
                <a:extLst>
                  <a:ext uri="{0D108BD9-81ED-4DB2-BD59-A6C34878D82A}">
                    <a16:rowId xmlns:a16="http://schemas.microsoft.com/office/drawing/2014/main" val="3979676933"/>
                  </a:ext>
                </a:extLst>
              </a:tr>
              <a:tr h="403407">
                <a:tc>
                  <a:txBody>
                    <a:bodyPr/>
                    <a:lstStyle/>
                    <a:p>
                      <a:pPr algn="l"/>
                      <a:r>
                        <a:rPr lang="en-GB" sz="1000" b="0" i="1" dirty="0"/>
                        <a:t>Call to action</a:t>
                      </a:r>
                    </a:p>
                  </a:txBody>
                  <a:tcPr anchor="ctr"/>
                </a:tc>
                <a:tc>
                  <a:txBody>
                    <a:bodyPr/>
                    <a:lstStyle/>
                    <a:p>
                      <a:pPr algn="l"/>
                      <a:endParaRPr lang="en-GB" sz="1000" b="0" dirty="0"/>
                    </a:p>
                  </a:txBody>
                  <a:tcPr anchor="ctr"/>
                </a:tc>
                <a:extLst>
                  <a:ext uri="{0D108BD9-81ED-4DB2-BD59-A6C34878D82A}">
                    <a16:rowId xmlns:a16="http://schemas.microsoft.com/office/drawing/2014/main" val="3367413188"/>
                  </a:ext>
                </a:extLst>
              </a:tr>
              <a:tr h="403407">
                <a:tc>
                  <a:txBody>
                    <a:bodyPr/>
                    <a:lstStyle/>
                    <a:p>
                      <a:pPr algn="l"/>
                      <a:r>
                        <a:rPr lang="en-GB" sz="1000" b="0" i="1" dirty="0"/>
                        <a:t>Alliteration </a:t>
                      </a:r>
                    </a:p>
                  </a:txBody>
                  <a:tcPr anchor="ctr"/>
                </a:tc>
                <a:tc>
                  <a:txBody>
                    <a:bodyPr/>
                    <a:lstStyle/>
                    <a:p>
                      <a:pPr algn="l"/>
                      <a:endParaRPr lang="en-GB" sz="1000" b="0" dirty="0"/>
                    </a:p>
                  </a:txBody>
                  <a:tcPr anchor="ctr"/>
                </a:tc>
                <a:extLst>
                  <a:ext uri="{0D108BD9-81ED-4DB2-BD59-A6C34878D82A}">
                    <a16:rowId xmlns:a16="http://schemas.microsoft.com/office/drawing/2014/main" val="1131794570"/>
                  </a:ext>
                </a:extLst>
              </a:tr>
              <a:tr h="403407">
                <a:tc>
                  <a:txBody>
                    <a:bodyPr/>
                    <a:lstStyle/>
                    <a:p>
                      <a:pPr algn="l"/>
                      <a:r>
                        <a:rPr lang="en-GB" sz="1000" b="0" i="1" dirty="0"/>
                        <a:t>Data/statistics</a:t>
                      </a:r>
                    </a:p>
                  </a:txBody>
                  <a:tcPr anchor="ctr"/>
                </a:tc>
                <a:tc>
                  <a:txBody>
                    <a:bodyPr/>
                    <a:lstStyle/>
                    <a:p>
                      <a:pPr algn="l"/>
                      <a:endParaRPr lang="en-GB" sz="1000" b="0" dirty="0"/>
                    </a:p>
                  </a:txBody>
                  <a:tcPr anchor="ctr"/>
                </a:tc>
                <a:extLst>
                  <a:ext uri="{0D108BD9-81ED-4DB2-BD59-A6C34878D82A}">
                    <a16:rowId xmlns:a16="http://schemas.microsoft.com/office/drawing/2014/main" val="1548440969"/>
                  </a:ext>
                </a:extLst>
              </a:tr>
              <a:tr h="403407">
                <a:tc>
                  <a:txBody>
                    <a:bodyPr/>
                    <a:lstStyle/>
                    <a:p>
                      <a:pPr algn="l"/>
                      <a:r>
                        <a:rPr lang="en-GB" sz="1000" b="0" i="1" dirty="0"/>
                        <a:t>Triples </a:t>
                      </a:r>
                    </a:p>
                  </a:txBody>
                  <a:tcPr anchor="ctr"/>
                </a:tc>
                <a:tc>
                  <a:txBody>
                    <a:bodyPr/>
                    <a:lstStyle/>
                    <a:p>
                      <a:pPr algn="l"/>
                      <a:endParaRPr lang="en-GB" sz="1000" b="0" dirty="0"/>
                    </a:p>
                  </a:txBody>
                  <a:tcPr anchor="ctr"/>
                </a:tc>
                <a:extLst>
                  <a:ext uri="{0D108BD9-81ED-4DB2-BD59-A6C34878D82A}">
                    <a16:rowId xmlns:a16="http://schemas.microsoft.com/office/drawing/2014/main" val="3497201159"/>
                  </a:ext>
                </a:extLst>
              </a:tr>
              <a:tr h="403407">
                <a:tc>
                  <a:txBody>
                    <a:bodyPr/>
                    <a:lstStyle/>
                    <a:p>
                      <a:pPr algn="l"/>
                      <a:r>
                        <a:rPr lang="en-GB" sz="1000" b="0" i="1" dirty="0"/>
                        <a:t>Cause and effect</a:t>
                      </a:r>
                    </a:p>
                  </a:txBody>
                  <a:tcPr anchor="ctr"/>
                </a:tc>
                <a:tc>
                  <a:txBody>
                    <a:bodyPr/>
                    <a:lstStyle/>
                    <a:p>
                      <a:pPr algn="l"/>
                      <a:endParaRPr lang="en-GB" sz="1000" b="0" dirty="0"/>
                    </a:p>
                  </a:txBody>
                  <a:tcPr anchor="ctr"/>
                </a:tc>
                <a:extLst>
                  <a:ext uri="{0D108BD9-81ED-4DB2-BD59-A6C34878D82A}">
                    <a16:rowId xmlns:a16="http://schemas.microsoft.com/office/drawing/2014/main" val="3388450799"/>
                  </a:ext>
                </a:extLst>
              </a:tr>
              <a:tr h="403407">
                <a:tc>
                  <a:txBody>
                    <a:bodyPr/>
                    <a:lstStyle/>
                    <a:p>
                      <a:pPr algn="l"/>
                      <a:r>
                        <a:rPr lang="en-GB" sz="1000" b="0" i="1" dirty="0"/>
                        <a:t>Evidence and example</a:t>
                      </a:r>
                    </a:p>
                  </a:txBody>
                  <a:tcPr anchor="ctr"/>
                </a:tc>
                <a:tc>
                  <a:txBody>
                    <a:bodyPr/>
                    <a:lstStyle/>
                    <a:p>
                      <a:pPr algn="l"/>
                      <a:endParaRPr lang="en-GB" sz="1000" b="0" dirty="0"/>
                    </a:p>
                  </a:txBody>
                  <a:tcPr anchor="ctr"/>
                </a:tc>
                <a:extLst>
                  <a:ext uri="{0D108BD9-81ED-4DB2-BD59-A6C34878D82A}">
                    <a16:rowId xmlns:a16="http://schemas.microsoft.com/office/drawing/2014/main" val="1510551265"/>
                  </a:ext>
                </a:extLst>
              </a:tr>
              <a:tr h="403407">
                <a:tc>
                  <a:txBody>
                    <a:bodyPr/>
                    <a:lstStyle/>
                    <a:p>
                      <a:pPr algn="l"/>
                      <a:r>
                        <a:rPr lang="en-GB" sz="1000" b="0" i="1" dirty="0"/>
                        <a:t>Problem-solution</a:t>
                      </a:r>
                    </a:p>
                  </a:txBody>
                  <a:tcPr anchor="ctr"/>
                </a:tc>
                <a:tc>
                  <a:txBody>
                    <a:bodyPr/>
                    <a:lstStyle/>
                    <a:p>
                      <a:pPr algn="l"/>
                      <a:endParaRPr lang="en-GB" sz="1000" b="0" dirty="0"/>
                    </a:p>
                  </a:txBody>
                  <a:tcPr anchor="ctr"/>
                </a:tc>
                <a:extLst>
                  <a:ext uri="{0D108BD9-81ED-4DB2-BD59-A6C34878D82A}">
                    <a16:rowId xmlns:a16="http://schemas.microsoft.com/office/drawing/2014/main" val="1755883352"/>
                  </a:ext>
                </a:extLst>
              </a:tr>
            </a:tbl>
          </a:graphicData>
        </a:graphic>
      </p:graphicFrame>
      <p:pic>
        <p:nvPicPr>
          <p:cNvPr id="7" name="Picture 6" descr="A black x on a white background&#10;&#10;Description automatically generated">
            <a:extLst>
              <a:ext uri="{FF2B5EF4-FFF2-40B4-BE49-F238E27FC236}">
                <a16:creationId xmlns:a16="http://schemas.microsoft.com/office/drawing/2014/main" id="{1FF2DE15-7793-675D-130D-69D90D8D3C85}"/>
              </a:ext>
            </a:extLst>
          </p:cNvPr>
          <p:cNvPicPr>
            <a:picLocks noChangeAspect="1"/>
          </p:cNvPicPr>
          <p:nvPr/>
        </p:nvPicPr>
        <p:blipFill>
          <a:blip r:embed="rId2"/>
          <a:stretch>
            <a:fillRect/>
          </a:stretch>
        </p:blipFill>
        <p:spPr>
          <a:xfrm>
            <a:off x="6242954" y="9167145"/>
            <a:ext cx="495815" cy="533400"/>
          </a:xfrm>
          <a:prstGeom prst="rect">
            <a:avLst/>
          </a:prstGeom>
        </p:spPr>
      </p:pic>
    </p:spTree>
    <p:extLst>
      <p:ext uri="{BB962C8B-B14F-4D97-AF65-F5344CB8AC3E}">
        <p14:creationId xmlns:p14="http://schemas.microsoft.com/office/powerpoint/2010/main" val="16810018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DE7A2E49-1BC8-6055-EF74-48304528A856}"/>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910172EF-8F52-5553-BAE1-ECF382E14257}"/>
              </a:ext>
            </a:extLst>
          </p:cNvPr>
          <p:cNvSpPr>
            <a:spLocks noGrp="1"/>
          </p:cNvSpPr>
          <p:nvPr>
            <p:ph type="ftr" sz="quarter" idx="11"/>
          </p:nvPr>
        </p:nvSpPr>
        <p:spPr>
          <a:xfrm>
            <a:off x="1808822" y="9181402"/>
            <a:ext cx="2628290" cy="527403"/>
          </a:xfrm>
        </p:spPr>
        <p:txBody>
          <a:bodyPr/>
          <a:lstStyle/>
          <a:p>
            <a:pPr defTabSz="457200">
              <a:lnSpc>
                <a:spcPct val="90000"/>
              </a:lnSpc>
              <a:spcAft>
                <a:spcPts val="600"/>
              </a:spcAft>
            </a:pPr>
            <a:r>
              <a:rPr lang="en-GB" dirty="0">
                <a:solidFill>
                  <a:schemeClr val="bg1">
                    <a:lumMod val="50000"/>
                    <a:alpha val="80000"/>
                  </a:schemeClr>
                </a:solidFill>
              </a:rPr>
              <a:t>ESB-RES-C244                                                             L1G2-Speech to Inform-Learner Workbook-Section 3</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5C3850E1-7D5B-92C1-A4C2-299D9FEB93C1}"/>
              </a:ext>
            </a:extLst>
          </p:cNvPr>
          <p:cNvSpPr>
            <a:spLocks noGrp="1"/>
          </p:cNvSpPr>
          <p:nvPr>
            <p:ph type="sldNum" sz="quarter" idx="12"/>
          </p:nvPr>
        </p:nvSpPr>
        <p:spPr/>
        <p:txBody>
          <a:bodyPr/>
          <a:lstStyle/>
          <a:p>
            <a:fld id="{EFC07C4F-4DD7-4452-9CBE-7B4BC77324C7}" type="slidenum">
              <a:rPr lang="en-GB" smtClean="0"/>
              <a:t>17</a:t>
            </a:fld>
            <a:endParaRPr lang="en-GB"/>
          </a:p>
        </p:txBody>
      </p:sp>
      <p:sp>
        <p:nvSpPr>
          <p:cNvPr id="6" name="Title 1">
            <a:extLst>
              <a:ext uri="{FF2B5EF4-FFF2-40B4-BE49-F238E27FC236}">
                <a16:creationId xmlns:a16="http://schemas.microsoft.com/office/drawing/2014/main" id="{55C3B61E-2DE4-9F15-CEA1-C27BC72F1C12}"/>
              </a:ext>
            </a:extLst>
          </p:cNvPr>
          <p:cNvSpPr txBox="1">
            <a:spLocks/>
          </p:cNvSpPr>
          <p:nvPr/>
        </p:nvSpPr>
        <p:spPr>
          <a:xfrm>
            <a:off x="323528" y="1110735"/>
            <a:ext cx="7886700" cy="504056"/>
          </a:xfrm>
          <a:prstGeom prst="rect">
            <a:avLst/>
          </a:prstGeom>
        </p:spPr>
        <p:txBody>
          <a:bodyPr vert="horz" lIns="91440" tIns="45720" rIns="91440" bIns="45720" rtlCol="0" anchor="ctr">
            <a:normAutofit fontScale="97500" lnSpcReduction="1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GB" b="1" i="1">
                <a:latin typeface="+mn-lt"/>
              </a:rPr>
              <a:t>Appropriate speed</a:t>
            </a:r>
            <a:endParaRPr lang="en-GB" b="1" i="1" dirty="0">
              <a:latin typeface="+mn-lt"/>
            </a:endParaRPr>
          </a:p>
        </p:txBody>
      </p:sp>
      <p:graphicFrame>
        <p:nvGraphicFramePr>
          <p:cNvPr id="7" name="Table 6">
            <a:extLst>
              <a:ext uri="{FF2B5EF4-FFF2-40B4-BE49-F238E27FC236}">
                <a16:creationId xmlns:a16="http://schemas.microsoft.com/office/drawing/2014/main" id="{94C8F7F5-26C2-B898-C3A6-D38AAE175209}"/>
              </a:ext>
            </a:extLst>
          </p:cNvPr>
          <p:cNvGraphicFramePr>
            <a:graphicFrameLocks noGrp="1"/>
          </p:cNvGraphicFramePr>
          <p:nvPr>
            <p:extLst>
              <p:ext uri="{D42A27DB-BD31-4B8C-83A1-F6EECF244321}">
                <p14:modId xmlns:p14="http://schemas.microsoft.com/office/powerpoint/2010/main" val="1729860878"/>
              </p:ext>
            </p:extLst>
          </p:nvPr>
        </p:nvGraphicFramePr>
        <p:xfrm>
          <a:off x="328464" y="1734824"/>
          <a:ext cx="6196881" cy="6248205"/>
        </p:xfrm>
        <a:graphic>
          <a:graphicData uri="http://schemas.openxmlformats.org/drawingml/2006/table">
            <a:tbl>
              <a:tblPr firstRow="1" bandRow="1">
                <a:tableStyleId>{5C22544A-7EE6-4342-B048-85BDC9FD1C3A}</a:tableStyleId>
              </a:tblPr>
              <a:tblGrid>
                <a:gridCol w="1246737">
                  <a:extLst>
                    <a:ext uri="{9D8B030D-6E8A-4147-A177-3AD203B41FA5}">
                      <a16:colId xmlns:a16="http://schemas.microsoft.com/office/drawing/2014/main" val="866942991"/>
                    </a:ext>
                  </a:extLst>
                </a:gridCol>
                <a:gridCol w="2475072">
                  <a:extLst>
                    <a:ext uri="{9D8B030D-6E8A-4147-A177-3AD203B41FA5}">
                      <a16:colId xmlns:a16="http://schemas.microsoft.com/office/drawing/2014/main" val="3383597148"/>
                    </a:ext>
                  </a:extLst>
                </a:gridCol>
                <a:gridCol w="2475072">
                  <a:extLst>
                    <a:ext uri="{9D8B030D-6E8A-4147-A177-3AD203B41FA5}">
                      <a16:colId xmlns:a16="http://schemas.microsoft.com/office/drawing/2014/main" val="3869022966"/>
                    </a:ext>
                  </a:extLst>
                </a:gridCol>
              </a:tblGrid>
              <a:tr h="481872">
                <a:tc>
                  <a:txBody>
                    <a:bodyPr/>
                    <a:lstStyle/>
                    <a:p>
                      <a:endParaRPr lang="en-GB" sz="11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100" i="1" dirty="0">
                          <a:solidFill>
                            <a:sysClr val="windowText" lastClr="000000"/>
                          </a:solidFill>
                        </a:rPr>
                        <a:t>Too fast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100" i="1" dirty="0">
                          <a:solidFill>
                            <a:sysClr val="windowText" lastClr="000000"/>
                          </a:solidFill>
                        </a:rPr>
                        <a:t>Too slow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05751697"/>
                  </a:ext>
                </a:extLst>
              </a:tr>
              <a:tr h="1922111">
                <a:tc>
                  <a:txBody>
                    <a:bodyPr/>
                    <a:lstStyle/>
                    <a:p>
                      <a:pPr algn="ctr"/>
                      <a:r>
                        <a:rPr lang="en-GB" sz="1100" b="1" i="1" dirty="0">
                          <a:solidFill>
                            <a:sysClr val="windowText" lastClr="000000"/>
                          </a:solidFill>
                        </a:rPr>
                        <a:t>Credible/</a:t>
                      </a:r>
                    </a:p>
                    <a:p>
                      <a:pPr algn="ctr"/>
                      <a:r>
                        <a:rPr lang="en-GB" sz="1100" b="1" i="1" dirty="0">
                          <a:solidFill>
                            <a:sysClr val="windowText" lastClr="000000"/>
                          </a:solidFill>
                        </a:rPr>
                        <a:t>Ethos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endParaRPr lang="en-GB" sz="11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endParaRPr lang="en-GB" sz="11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52093926"/>
                  </a:ext>
                </a:extLst>
              </a:tr>
              <a:tr h="1922111">
                <a:tc>
                  <a:txBody>
                    <a:bodyPr/>
                    <a:lstStyle/>
                    <a:p>
                      <a:pPr algn="ctr"/>
                      <a:r>
                        <a:rPr lang="en-GB" sz="1100" b="1" i="1" dirty="0">
                          <a:solidFill>
                            <a:sysClr val="windowText" lastClr="000000"/>
                          </a:solidFill>
                        </a:rPr>
                        <a:t>Authentic/</a:t>
                      </a:r>
                    </a:p>
                    <a:p>
                      <a:pPr algn="ctr"/>
                      <a:r>
                        <a:rPr lang="en-GB" sz="1100" b="1" i="1" dirty="0">
                          <a:solidFill>
                            <a:sysClr val="windowText" lastClr="000000"/>
                          </a:solidFill>
                        </a:rPr>
                        <a:t>Pathos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endParaRPr lang="en-GB" sz="11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endParaRPr lang="en-GB" sz="11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97872942"/>
                  </a:ext>
                </a:extLst>
              </a:tr>
              <a:tr h="1922111">
                <a:tc>
                  <a:txBody>
                    <a:bodyPr/>
                    <a:lstStyle/>
                    <a:p>
                      <a:pPr algn="ctr"/>
                      <a:r>
                        <a:rPr lang="en-GB" sz="1100" b="1" i="1" dirty="0">
                          <a:solidFill>
                            <a:sysClr val="windowText" lastClr="000000"/>
                          </a:solidFill>
                        </a:rPr>
                        <a:t>Prepared/Logos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endParaRPr lang="en-GB" sz="10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indent="-285750">
                        <a:buFont typeface="Arial" panose="020B0604020202020204" pitchFamily="34" charset="0"/>
                        <a:buChar char="•"/>
                      </a:pPr>
                      <a:endParaRPr lang="en-GB" sz="10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38044995"/>
                  </a:ext>
                </a:extLst>
              </a:tr>
            </a:tbl>
          </a:graphicData>
        </a:graphic>
      </p:graphicFrame>
      <p:sp>
        <p:nvSpPr>
          <p:cNvPr id="8" name="TextBox 7">
            <a:extLst>
              <a:ext uri="{FF2B5EF4-FFF2-40B4-BE49-F238E27FC236}">
                <a16:creationId xmlns:a16="http://schemas.microsoft.com/office/drawing/2014/main" id="{C027C0C1-1479-D97B-2FCE-04C1E622F4B5}"/>
              </a:ext>
            </a:extLst>
          </p:cNvPr>
          <p:cNvSpPr txBox="1"/>
          <p:nvPr/>
        </p:nvSpPr>
        <p:spPr>
          <a:xfrm>
            <a:off x="323528" y="8350932"/>
            <a:ext cx="6196881" cy="461665"/>
          </a:xfrm>
          <a:prstGeom prst="rect">
            <a:avLst/>
          </a:prstGeom>
          <a:solidFill>
            <a:srgbClr val="C3D821"/>
          </a:solidFill>
        </p:spPr>
        <p:txBody>
          <a:bodyPr wrap="square" rtlCol="0">
            <a:spAutoFit/>
          </a:bodyPr>
          <a:lstStyle/>
          <a:p>
            <a:r>
              <a:rPr lang="en-GB" sz="1200" dirty="0"/>
              <a:t>Discuss together how the speed you speak at might impact the ethos, pathos, and logos of your argument. </a:t>
            </a:r>
          </a:p>
        </p:txBody>
      </p:sp>
      <p:pic>
        <p:nvPicPr>
          <p:cNvPr id="2" name="Picture 1" descr="A black x on a white background&#10;&#10;Description automatically generated">
            <a:extLst>
              <a:ext uri="{FF2B5EF4-FFF2-40B4-BE49-F238E27FC236}">
                <a16:creationId xmlns:a16="http://schemas.microsoft.com/office/drawing/2014/main" id="{214A0778-4670-F460-85A9-BEEC4D2BB54A}"/>
              </a:ext>
            </a:extLst>
          </p:cNvPr>
          <p:cNvPicPr>
            <a:picLocks noChangeAspect="1"/>
          </p:cNvPicPr>
          <p:nvPr/>
        </p:nvPicPr>
        <p:blipFill>
          <a:blip r:embed="rId2"/>
          <a:stretch>
            <a:fillRect/>
          </a:stretch>
        </p:blipFill>
        <p:spPr>
          <a:xfrm>
            <a:off x="6280025" y="9167145"/>
            <a:ext cx="495815" cy="533400"/>
          </a:xfrm>
          <a:prstGeom prst="rect">
            <a:avLst/>
          </a:prstGeom>
        </p:spPr>
      </p:pic>
    </p:spTree>
    <p:extLst>
      <p:ext uri="{BB962C8B-B14F-4D97-AF65-F5344CB8AC3E}">
        <p14:creationId xmlns:p14="http://schemas.microsoft.com/office/powerpoint/2010/main" val="28518895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4B582-3CDC-4E74-854F-4A1E218EC6BE}"/>
              </a:ext>
            </a:extLst>
          </p:cNvPr>
          <p:cNvSpPr>
            <a:spLocks noGrp="1"/>
          </p:cNvSpPr>
          <p:nvPr>
            <p:ph type="title"/>
          </p:nvPr>
        </p:nvSpPr>
        <p:spPr>
          <a:xfrm>
            <a:off x="260648" y="1064568"/>
            <a:ext cx="5915025" cy="360035"/>
          </a:xfrm>
        </p:spPr>
        <p:txBody>
          <a:bodyPr>
            <a:normAutofit fontScale="90000"/>
          </a:bodyPr>
          <a:lstStyle/>
          <a:p>
            <a:r>
              <a:rPr lang="en-GB" b="1" i="1" dirty="0"/>
              <a:t>A change of pace</a:t>
            </a:r>
          </a:p>
        </p:txBody>
      </p:sp>
      <p:sp>
        <p:nvSpPr>
          <p:cNvPr id="3" name="Date Placeholder 2">
            <a:extLst>
              <a:ext uri="{FF2B5EF4-FFF2-40B4-BE49-F238E27FC236}">
                <a16:creationId xmlns:a16="http://schemas.microsoft.com/office/drawing/2014/main" id="{D3B7E88A-2EC2-892C-8FEA-69D12877F3E1}"/>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F2ABDA6F-D55A-3926-F8CF-92DEBA4D79F2}"/>
              </a:ext>
            </a:extLst>
          </p:cNvPr>
          <p:cNvSpPr>
            <a:spLocks noGrp="1"/>
          </p:cNvSpPr>
          <p:nvPr>
            <p:ph type="ftr" sz="quarter" idx="11"/>
          </p:nvPr>
        </p:nvSpPr>
        <p:spPr>
          <a:xfrm>
            <a:off x="1808822" y="9181402"/>
            <a:ext cx="2628290" cy="527403"/>
          </a:xfrm>
        </p:spPr>
        <p:txBody>
          <a:bodyPr/>
          <a:lstStyle/>
          <a:p>
            <a:pPr defTabSz="457200">
              <a:lnSpc>
                <a:spcPct val="90000"/>
              </a:lnSpc>
              <a:spcAft>
                <a:spcPts val="600"/>
              </a:spcAft>
            </a:pPr>
            <a:r>
              <a:rPr lang="en-GB" dirty="0">
                <a:solidFill>
                  <a:schemeClr val="bg1">
                    <a:lumMod val="50000"/>
                    <a:alpha val="80000"/>
                  </a:schemeClr>
                </a:solidFill>
              </a:rPr>
              <a:t>ESB-RES-C244                                                             L1G2-Speech to Inform-Learner Workbook-Section 3</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81C24547-DBC0-F3A3-676B-1D26ADA18D74}"/>
              </a:ext>
            </a:extLst>
          </p:cNvPr>
          <p:cNvSpPr>
            <a:spLocks noGrp="1"/>
          </p:cNvSpPr>
          <p:nvPr>
            <p:ph type="sldNum" sz="quarter" idx="12"/>
          </p:nvPr>
        </p:nvSpPr>
        <p:spPr/>
        <p:txBody>
          <a:bodyPr/>
          <a:lstStyle/>
          <a:p>
            <a:fld id="{EFC07C4F-4DD7-4452-9CBE-7B4BC77324C7}" type="slidenum">
              <a:rPr lang="en-GB" smtClean="0"/>
              <a:t>18</a:t>
            </a:fld>
            <a:endParaRPr lang="en-GB"/>
          </a:p>
        </p:txBody>
      </p:sp>
      <p:sp>
        <p:nvSpPr>
          <p:cNvPr id="6" name="TextBox 5">
            <a:extLst>
              <a:ext uri="{FF2B5EF4-FFF2-40B4-BE49-F238E27FC236}">
                <a16:creationId xmlns:a16="http://schemas.microsoft.com/office/drawing/2014/main" id="{3305D4B9-A253-B66F-99B5-CD06E268CE5A}"/>
              </a:ext>
            </a:extLst>
          </p:cNvPr>
          <p:cNvSpPr txBox="1"/>
          <p:nvPr/>
        </p:nvSpPr>
        <p:spPr>
          <a:xfrm>
            <a:off x="260648" y="1555629"/>
            <a:ext cx="6336704" cy="3168352"/>
          </a:xfrm>
          <a:prstGeom prst="rect">
            <a:avLst/>
          </a:prstGeom>
          <a:noFill/>
          <a:ln w="28575">
            <a:solidFill>
              <a:srgbClr val="F58A1D"/>
            </a:solidFill>
          </a:ln>
        </p:spPr>
        <p:txBody>
          <a:bodyPr wrap="square" lIns="180000" rIns="180000" anchor="ctr">
            <a:noAutofit/>
          </a:bodyPr>
          <a:lstStyle/>
          <a:p>
            <a:r>
              <a:rPr lang="en-GB" sz="1200" dirty="0"/>
              <a:t>“To truly thrive, local politics needs the active participation of the very people who will inherit, protect and move our communities forward – us. </a:t>
            </a:r>
          </a:p>
          <a:p>
            <a:endParaRPr lang="en-GB" sz="1200" dirty="0"/>
          </a:p>
          <a:p>
            <a:r>
              <a:rPr lang="en-GB" sz="1200" dirty="0"/>
              <a:t>It's not just a call for involvement; it's a call for empowerment. The older generation say that young people are disinterested, that we are more interested in TikTok than the town hall. </a:t>
            </a:r>
            <a:r>
              <a:rPr lang="en-GB" sz="1200" dirty="0">
                <a:highlight>
                  <a:srgbClr val="FFFF00"/>
                </a:highlight>
              </a:rPr>
              <a:t>But let me tell you, our generation is rewriting the script</a:t>
            </a:r>
            <a:r>
              <a:rPr lang="en-GB" sz="1200" dirty="0"/>
              <a:t>. It's not about choosing between dance trends and civic duty; it's about orchestrating a rhythm of change. </a:t>
            </a:r>
          </a:p>
          <a:p>
            <a:endParaRPr lang="en-GB" sz="1200" dirty="0"/>
          </a:p>
          <a:p>
            <a:r>
              <a:rPr lang="en-GB" sz="1200" dirty="0"/>
              <a:t>So, let's swap the misconceptions </a:t>
            </a:r>
            <a:r>
              <a:rPr lang="en-GB" sz="1200" dirty="0">
                <a:highlight>
                  <a:srgbClr val="FFFF00"/>
                </a:highlight>
              </a:rPr>
              <a:t>for a beat that echoes empowerment and engagement in every step we take</a:t>
            </a:r>
            <a:r>
              <a:rPr lang="en-GB" sz="1200" dirty="0"/>
              <a:t>.”</a:t>
            </a:r>
          </a:p>
        </p:txBody>
      </p:sp>
      <p:sp>
        <p:nvSpPr>
          <p:cNvPr id="7" name="TextBox 6">
            <a:extLst>
              <a:ext uri="{FF2B5EF4-FFF2-40B4-BE49-F238E27FC236}">
                <a16:creationId xmlns:a16="http://schemas.microsoft.com/office/drawing/2014/main" id="{A70BBBD1-D629-CD83-E4E8-ED1BD601C9A1}"/>
              </a:ext>
            </a:extLst>
          </p:cNvPr>
          <p:cNvSpPr txBox="1"/>
          <p:nvPr/>
        </p:nvSpPr>
        <p:spPr>
          <a:xfrm>
            <a:off x="260648" y="4795984"/>
            <a:ext cx="6336704" cy="2888859"/>
          </a:xfrm>
          <a:prstGeom prst="rect">
            <a:avLst/>
          </a:prstGeom>
          <a:solidFill>
            <a:srgbClr val="FED40B">
              <a:alpha val="25098"/>
            </a:srgbClr>
          </a:solidFill>
        </p:spPr>
        <p:txBody>
          <a:bodyPr wrap="square" lIns="108000" bIns="72000" rtlCol="0">
            <a:spAutoFit/>
          </a:bodyPr>
          <a:lstStyle/>
          <a:p>
            <a:r>
              <a:rPr lang="en-GB" sz="1200" dirty="0"/>
              <a:t>Read this example opening to a pitch for the electric kettle. </a:t>
            </a:r>
          </a:p>
          <a:p>
            <a:endParaRPr lang="en-GB" sz="1200" dirty="0"/>
          </a:p>
          <a:p>
            <a:r>
              <a:rPr lang="en-GB" sz="1200" dirty="0"/>
              <a:t>Look at the two highlighted phrases.</a:t>
            </a:r>
          </a:p>
          <a:p>
            <a:endParaRPr lang="en-GB" sz="1200" dirty="0"/>
          </a:p>
          <a:p>
            <a:pPr marL="285750" indent="-285750">
              <a:buFont typeface="Arial" panose="020B0604020202020204" pitchFamily="34" charset="0"/>
              <a:buChar char="•"/>
            </a:pPr>
            <a:r>
              <a:rPr lang="en-GB" sz="1200" dirty="0"/>
              <a:t>Which would be better read faster, and which read slower?</a:t>
            </a:r>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r>
              <a:rPr lang="en-GB" sz="1200" dirty="0"/>
              <a:t>Why?</a:t>
            </a:r>
          </a:p>
          <a:p>
            <a:pPr marL="285750" indent="-285750">
              <a:buFont typeface="Arial" panose="020B0604020202020204" pitchFamily="34" charset="0"/>
              <a:buChar char="•"/>
            </a:pPr>
            <a:endParaRPr lang="en-GB" sz="1200" dirty="0"/>
          </a:p>
          <a:p>
            <a:br>
              <a:rPr lang="en-GB" sz="1200" dirty="0"/>
            </a:br>
            <a:endParaRPr lang="en-GB" sz="1200" dirty="0"/>
          </a:p>
          <a:p>
            <a:pPr marL="285750" indent="-285750">
              <a:buFont typeface="Arial" panose="020B0604020202020204" pitchFamily="34" charset="0"/>
              <a:buChar char="•"/>
            </a:pPr>
            <a:r>
              <a:rPr lang="en-GB" sz="1200" dirty="0"/>
              <a:t>Which other phrases/sentences could use a change of pace?</a:t>
            </a:r>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endParaRPr lang="en-GB" sz="1200" dirty="0"/>
          </a:p>
        </p:txBody>
      </p:sp>
      <p:sp>
        <p:nvSpPr>
          <p:cNvPr id="8" name="TextBox 7">
            <a:extLst>
              <a:ext uri="{FF2B5EF4-FFF2-40B4-BE49-F238E27FC236}">
                <a16:creationId xmlns:a16="http://schemas.microsoft.com/office/drawing/2014/main" id="{0F4E2B28-09D6-1D9B-392E-F9D641D7C408}"/>
              </a:ext>
            </a:extLst>
          </p:cNvPr>
          <p:cNvSpPr txBox="1"/>
          <p:nvPr/>
        </p:nvSpPr>
        <p:spPr>
          <a:xfrm>
            <a:off x="260648" y="7758583"/>
            <a:ext cx="6336704" cy="1226865"/>
          </a:xfrm>
          <a:prstGeom prst="rect">
            <a:avLst/>
          </a:prstGeom>
          <a:solidFill>
            <a:srgbClr val="C3D821">
              <a:alpha val="25098"/>
            </a:srgbClr>
          </a:solidFill>
        </p:spPr>
        <p:txBody>
          <a:bodyPr wrap="square" lIns="108000" bIns="72000" rtlCol="0">
            <a:spAutoFit/>
          </a:bodyPr>
          <a:lstStyle/>
          <a:p>
            <a:r>
              <a:rPr lang="en-GB" sz="1200" dirty="0"/>
              <a:t>Are there any key phrases in your pitch that would benefit from a change of pace?</a:t>
            </a:r>
            <a:br>
              <a:rPr lang="en-GB" sz="1200" dirty="0"/>
            </a:br>
            <a:br>
              <a:rPr lang="en-GB" sz="1200" dirty="0"/>
            </a:br>
            <a:br>
              <a:rPr lang="en-GB" sz="1200" dirty="0"/>
            </a:br>
            <a:br>
              <a:rPr lang="en-GB" sz="1200" dirty="0"/>
            </a:br>
            <a:br>
              <a:rPr lang="en-GB" sz="1200" dirty="0"/>
            </a:br>
            <a:endParaRPr lang="en-GB" sz="1200" dirty="0"/>
          </a:p>
        </p:txBody>
      </p:sp>
      <p:pic>
        <p:nvPicPr>
          <p:cNvPr id="9" name="Picture 8">
            <a:extLst>
              <a:ext uri="{FF2B5EF4-FFF2-40B4-BE49-F238E27FC236}">
                <a16:creationId xmlns:a16="http://schemas.microsoft.com/office/drawing/2014/main" id="{5F229A5E-10DF-A052-73EF-01B709112771}"/>
              </a:ext>
            </a:extLst>
          </p:cNvPr>
          <p:cNvPicPr>
            <a:picLocks noChangeAspect="1"/>
          </p:cNvPicPr>
          <p:nvPr/>
        </p:nvPicPr>
        <p:blipFill>
          <a:blip r:embed="rId2"/>
          <a:stretch>
            <a:fillRect/>
          </a:stretch>
        </p:blipFill>
        <p:spPr>
          <a:xfrm>
            <a:off x="5733256" y="1061350"/>
            <a:ext cx="786943" cy="396302"/>
          </a:xfrm>
          <a:prstGeom prst="rect">
            <a:avLst/>
          </a:prstGeom>
        </p:spPr>
      </p:pic>
      <p:pic>
        <p:nvPicPr>
          <p:cNvPr id="10" name="Picture 9" descr="A black x on a white background&#10;&#10;Description automatically generated">
            <a:extLst>
              <a:ext uri="{FF2B5EF4-FFF2-40B4-BE49-F238E27FC236}">
                <a16:creationId xmlns:a16="http://schemas.microsoft.com/office/drawing/2014/main" id="{D71F85AA-4A62-B42B-271E-92AEE2B571A6}"/>
              </a:ext>
            </a:extLst>
          </p:cNvPr>
          <p:cNvPicPr>
            <a:picLocks noChangeAspect="1"/>
          </p:cNvPicPr>
          <p:nvPr/>
        </p:nvPicPr>
        <p:blipFill>
          <a:blip r:embed="rId3"/>
          <a:stretch>
            <a:fillRect/>
          </a:stretch>
        </p:blipFill>
        <p:spPr>
          <a:xfrm>
            <a:off x="6224419" y="9167145"/>
            <a:ext cx="495815" cy="533400"/>
          </a:xfrm>
          <a:prstGeom prst="rect">
            <a:avLst/>
          </a:prstGeom>
        </p:spPr>
      </p:pic>
    </p:spTree>
    <p:extLst>
      <p:ext uri="{BB962C8B-B14F-4D97-AF65-F5344CB8AC3E}">
        <p14:creationId xmlns:p14="http://schemas.microsoft.com/office/powerpoint/2010/main" val="22926631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62041E86-E02F-DF04-69E6-530CB038C076}"/>
              </a:ext>
            </a:extLst>
          </p:cNvPr>
          <p:cNvGrpSpPr/>
          <p:nvPr/>
        </p:nvGrpSpPr>
        <p:grpSpPr>
          <a:xfrm>
            <a:off x="5031405" y="1131852"/>
            <a:ext cx="1506029" cy="1483288"/>
            <a:chOff x="5851597" y="1475085"/>
            <a:chExt cx="2376546" cy="2304256"/>
          </a:xfrm>
        </p:grpSpPr>
        <p:pic>
          <p:nvPicPr>
            <p:cNvPr id="12" name="Picture 11">
              <a:extLst>
                <a:ext uri="{FF2B5EF4-FFF2-40B4-BE49-F238E27FC236}">
                  <a16:creationId xmlns:a16="http://schemas.microsoft.com/office/drawing/2014/main" id="{ACEDF768-E56F-17B4-BB36-08FCD1F3B2C5}"/>
                </a:ext>
              </a:extLst>
            </p:cNvPr>
            <p:cNvPicPr>
              <a:picLocks noChangeAspect="1"/>
            </p:cNvPicPr>
            <p:nvPr/>
          </p:nvPicPr>
          <p:blipFill>
            <a:blip r:embed="rId2"/>
            <a:stretch>
              <a:fillRect/>
            </a:stretch>
          </p:blipFill>
          <p:spPr>
            <a:xfrm>
              <a:off x="5851597" y="1475085"/>
              <a:ext cx="2376546" cy="2304256"/>
            </a:xfrm>
            <a:prstGeom prst="rect">
              <a:avLst/>
            </a:prstGeom>
          </p:spPr>
        </p:pic>
        <p:sp>
          <p:nvSpPr>
            <p:cNvPr id="13" name="TextBox 12">
              <a:extLst>
                <a:ext uri="{FF2B5EF4-FFF2-40B4-BE49-F238E27FC236}">
                  <a16:creationId xmlns:a16="http://schemas.microsoft.com/office/drawing/2014/main" id="{74E85C49-A96F-DD6D-1F52-C4263355C026}"/>
                </a:ext>
              </a:extLst>
            </p:cNvPr>
            <p:cNvSpPr txBox="1">
              <a:spLocks/>
            </p:cNvSpPr>
            <p:nvPr/>
          </p:nvSpPr>
          <p:spPr>
            <a:xfrm rot="20736454">
              <a:off x="6421553" y="2349078"/>
              <a:ext cx="1270878" cy="400109"/>
            </a:xfrm>
            <a:prstGeom prst="rect">
              <a:avLst/>
            </a:prstGeom>
            <a:noFill/>
          </p:spPr>
          <p:txBody>
            <a:bodyPr wrap="square" rtlCol="0">
              <a:spAutoFit/>
            </a:bodyPr>
            <a:lstStyle/>
            <a:p>
              <a:r>
                <a:rPr lang="en-GB" sz="2000" b="1" dirty="0">
                  <a:solidFill>
                    <a:schemeClr val="bg1"/>
                  </a:solidFill>
                  <a:latin typeface="Freestyle Script" panose="030804020302050B0404" pitchFamily="66" charset="0"/>
                </a:rPr>
                <a:t>Emphasis</a:t>
              </a:r>
            </a:p>
          </p:txBody>
        </p:sp>
      </p:grpSp>
      <p:sp>
        <p:nvSpPr>
          <p:cNvPr id="2" name="Title 1">
            <a:extLst>
              <a:ext uri="{FF2B5EF4-FFF2-40B4-BE49-F238E27FC236}">
                <a16:creationId xmlns:a16="http://schemas.microsoft.com/office/drawing/2014/main" id="{38B24B07-8744-DEA0-1D0A-C6510DDABF25}"/>
              </a:ext>
            </a:extLst>
          </p:cNvPr>
          <p:cNvSpPr>
            <a:spLocks noGrp="1"/>
          </p:cNvSpPr>
          <p:nvPr>
            <p:ph type="title"/>
          </p:nvPr>
        </p:nvSpPr>
        <p:spPr>
          <a:xfrm>
            <a:off x="260648" y="1208584"/>
            <a:ext cx="5915025" cy="527403"/>
          </a:xfrm>
        </p:spPr>
        <p:txBody>
          <a:bodyPr>
            <a:normAutofit fontScale="90000"/>
          </a:bodyPr>
          <a:lstStyle/>
          <a:p>
            <a:r>
              <a:rPr lang="en-US" b="1" i="1" dirty="0">
                <a:latin typeface="+mn-lt"/>
              </a:rPr>
              <a:t>Using voice for emphasis</a:t>
            </a:r>
            <a:endParaRPr lang="en-GB" dirty="0"/>
          </a:p>
        </p:txBody>
      </p:sp>
      <p:sp>
        <p:nvSpPr>
          <p:cNvPr id="3" name="Date Placeholder 2">
            <a:extLst>
              <a:ext uri="{FF2B5EF4-FFF2-40B4-BE49-F238E27FC236}">
                <a16:creationId xmlns:a16="http://schemas.microsoft.com/office/drawing/2014/main" id="{31063C8C-5C68-959B-06AA-96038FC2D08B}"/>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EF3A1E6E-AA4C-B8E7-4D00-9931D175B006}"/>
              </a:ext>
            </a:extLst>
          </p:cNvPr>
          <p:cNvSpPr>
            <a:spLocks noGrp="1"/>
          </p:cNvSpPr>
          <p:nvPr>
            <p:ph type="ftr" sz="quarter" idx="11"/>
          </p:nvPr>
        </p:nvSpPr>
        <p:spPr>
          <a:xfrm>
            <a:off x="1808822" y="9181402"/>
            <a:ext cx="2628290" cy="527403"/>
          </a:xfrm>
        </p:spPr>
        <p:txBody>
          <a:bodyPr/>
          <a:lstStyle/>
          <a:p>
            <a:pPr defTabSz="457200">
              <a:lnSpc>
                <a:spcPct val="90000"/>
              </a:lnSpc>
              <a:spcAft>
                <a:spcPts val="600"/>
              </a:spcAft>
            </a:pPr>
            <a:r>
              <a:rPr lang="en-GB" dirty="0">
                <a:solidFill>
                  <a:schemeClr val="bg1">
                    <a:lumMod val="50000"/>
                    <a:alpha val="80000"/>
                  </a:schemeClr>
                </a:solidFill>
              </a:rPr>
              <a:t>ESB-RES-C244                                                             L1G2-Speech to Inform-Learner Workbook-Section 3</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BE7591DC-1D29-1CE6-A05C-F0B4D24D039E}"/>
              </a:ext>
            </a:extLst>
          </p:cNvPr>
          <p:cNvSpPr>
            <a:spLocks noGrp="1"/>
          </p:cNvSpPr>
          <p:nvPr>
            <p:ph type="sldNum" sz="quarter" idx="12"/>
          </p:nvPr>
        </p:nvSpPr>
        <p:spPr/>
        <p:txBody>
          <a:bodyPr/>
          <a:lstStyle/>
          <a:p>
            <a:fld id="{EFC07C4F-4DD7-4452-9CBE-7B4BC77324C7}" type="slidenum">
              <a:rPr lang="en-GB" smtClean="0"/>
              <a:t>19</a:t>
            </a:fld>
            <a:endParaRPr lang="en-GB"/>
          </a:p>
        </p:txBody>
      </p:sp>
      <p:sp>
        <p:nvSpPr>
          <p:cNvPr id="6" name="TextBox 5">
            <a:extLst>
              <a:ext uri="{FF2B5EF4-FFF2-40B4-BE49-F238E27FC236}">
                <a16:creationId xmlns:a16="http://schemas.microsoft.com/office/drawing/2014/main" id="{D6ADC412-4848-3489-2301-55DB3B8FA5F7}"/>
              </a:ext>
            </a:extLst>
          </p:cNvPr>
          <p:cNvSpPr txBox="1"/>
          <p:nvPr/>
        </p:nvSpPr>
        <p:spPr>
          <a:xfrm>
            <a:off x="402068" y="2079034"/>
            <a:ext cx="4572000" cy="338554"/>
          </a:xfrm>
          <a:prstGeom prst="rect">
            <a:avLst/>
          </a:prstGeom>
          <a:solidFill>
            <a:srgbClr val="C3D71D"/>
          </a:solidFill>
        </p:spPr>
        <p:txBody>
          <a:bodyPr wrap="square">
            <a:spAutoFit/>
          </a:bodyPr>
          <a:lstStyle/>
          <a:p>
            <a:pPr algn="ctr"/>
            <a:r>
              <a:rPr lang="en-GB" sz="1600" dirty="0"/>
              <a:t>"I didn't say she stole my money."</a:t>
            </a:r>
          </a:p>
        </p:txBody>
      </p:sp>
      <p:sp>
        <p:nvSpPr>
          <p:cNvPr id="7" name="TextBox 6">
            <a:extLst>
              <a:ext uri="{FF2B5EF4-FFF2-40B4-BE49-F238E27FC236}">
                <a16:creationId xmlns:a16="http://schemas.microsoft.com/office/drawing/2014/main" id="{CECD83C8-3F88-198C-4550-08FA47B375BC}"/>
              </a:ext>
            </a:extLst>
          </p:cNvPr>
          <p:cNvSpPr txBox="1"/>
          <p:nvPr/>
        </p:nvSpPr>
        <p:spPr>
          <a:xfrm>
            <a:off x="402068" y="2690614"/>
            <a:ext cx="5915025" cy="1615827"/>
          </a:xfrm>
          <a:prstGeom prst="rect">
            <a:avLst/>
          </a:prstGeom>
          <a:solidFill>
            <a:srgbClr val="C1DA23">
              <a:alpha val="25098"/>
            </a:srgbClr>
          </a:solidFill>
        </p:spPr>
        <p:txBody>
          <a:bodyPr wrap="square" rtlCol="0">
            <a:spAutoFit/>
          </a:bodyPr>
          <a:lstStyle/>
          <a:p>
            <a:r>
              <a:rPr lang="en-GB" sz="1100" dirty="0"/>
              <a:t>Try to say the sentence to create each of these meanings by placing the emphasis on a different word:</a:t>
            </a:r>
          </a:p>
          <a:p>
            <a:pPr marL="285750" indent="-285750" algn="ctr">
              <a:buFont typeface="Arial" panose="020B0604020202020204" pitchFamily="34" charset="0"/>
              <a:buChar char="•"/>
            </a:pPr>
            <a:endParaRPr lang="en-GB" sz="1100" dirty="0"/>
          </a:p>
          <a:p>
            <a:pPr marL="285750" indent="-285750" algn="l">
              <a:buFont typeface="Arial" panose="020B0604020202020204" pitchFamily="34" charset="0"/>
              <a:buChar char="•"/>
            </a:pPr>
            <a:r>
              <a:rPr lang="en-GB" sz="1100" b="0" i="0" dirty="0">
                <a:effectLst/>
              </a:rPr>
              <a:t>Maybe she borrowed it.</a:t>
            </a:r>
          </a:p>
          <a:p>
            <a:pPr marL="285750" indent="-285750" algn="l">
              <a:buFont typeface="Arial" panose="020B0604020202020204" pitchFamily="34" charset="0"/>
              <a:buChar char="•"/>
            </a:pPr>
            <a:r>
              <a:rPr lang="en-GB" sz="1100" b="0" i="0" dirty="0">
                <a:effectLst/>
              </a:rPr>
              <a:t>It was someone else, not her.</a:t>
            </a:r>
          </a:p>
          <a:p>
            <a:pPr marL="285750" indent="-285750" algn="l">
              <a:buFont typeface="Arial" panose="020B0604020202020204" pitchFamily="34" charset="0"/>
              <a:buChar char="•"/>
            </a:pPr>
            <a:r>
              <a:rPr lang="en-GB" sz="1100" b="0" i="0" dirty="0">
                <a:effectLst/>
              </a:rPr>
              <a:t>She stole something else.</a:t>
            </a:r>
          </a:p>
          <a:p>
            <a:pPr marL="285750" indent="-285750" algn="l">
              <a:buFont typeface="Arial" panose="020B0604020202020204" pitchFamily="34" charset="0"/>
              <a:buChar char="•"/>
            </a:pPr>
            <a:r>
              <a:rPr lang="en-GB" sz="1100" b="0" i="0" dirty="0">
                <a:effectLst/>
              </a:rPr>
              <a:t>Someone else said it.</a:t>
            </a:r>
          </a:p>
          <a:p>
            <a:pPr marL="285750" indent="-285750" algn="l">
              <a:buFont typeface="Arial" panose="020B0604020202020204" pitchFamily="34" charset="0"/>
              <a:buChar char="•"/>
            </a:pPr>
            <a:r>
              <a:rPr lang="en-GB" sz="1100" b="0" i="0" dirty="0">
                <a:effectLst/>
              </a:rPr>
              <a:t>I implied it or wrote it.</a:t>
            </a:r>
          </a:p>
          <a:p>
            <a:pPr marL="285750" indent="-285750" algn="l">
              <a:buFont typeface="Arial" panose="020B0604020202020204" pitchFamily="34" charset="0"/>
              <a:buChar char="•"/>
            </a:pPr>
            <a:r>
              <a:rPr lang="en-GB" sz="1100" b="0" i="0" dirty="0">
                <a:effectLst/>
              </a:rPr>
              <a:t>It was someone else's money.</a:t>
            </a:r>
            <a:endParaRPr lang="en-GB" sz="1100" dirty="0"/>
          </a:p>
        </p:txBody>
      </p:sp>
      <p:sp>
        <p:nvSpPr>
          <p:cNvPr id="8" name="TextBox 7">
            <a:extLst>
              <a:ext uri="{FF2B5EF4-FFF2-40B4-BE49-F238E27FC236}">
                <a16:creationId xmlns:a16="http://schemas.microsoft.com/office/drawing/2014/main" id="{CA5D5511-59F4-6CC9-B417-594E9EAA64B2}"/>
              </a:ext>
            </a:extLst>
          </p:cNvPr>
          <p:cNvSpPr txBox="1"/>
          <p:nvPr/>
        </p:nvSpPr>
        <p:spPr>
          <a:xfrm>
            <a:off x="402069" y="5207050"/>
            <a:ext cx="5915025" cy="2862322"/>
          </a:xfrm>
          <a:prstGeom prst="rect">
            <a:avLst/>
          </a:prstGeom>
          <a:solidFill>
            <a:srgbClr val="FED40B">
              <a:alpha val="25098"/>
            </a:srgbClr>
          </a:solidFill>
        </p:spPr>
        <p:txBody>
          <a:bodyPr wrap="square">
            <a:spAutoFit/>
          </a:bodyPr>
          <a:lstStyle/>
          <a:p>
            <a:pPr marL="228600" indent="-228600" algn="just">
              <a:buFont typeface="+mj-lt"/>
              <a:buAutoNum type="arabicPeriod"/>
            </a:pPr>
            <a:r>
              <a:rPr lang="en-GB" sz="1200" b="1" i="1" dirty="0"/>
              <a:t>Impact of Emphasis: </a:t>
            </a:r>
            <a:r>
              <a:rPr lang="en-GB" sz="1200" dirty="0"/>
              <a:t>How did altering which words were stressed in the sentence change its meaning?</a:t>
            </a:r>
          </a:p>
          <a:p>
            <a:pPr marL="228600" indent="-228600" algn="just">
              <a:buFont typeface="+mj-lt"/>
              <a:buAutoNum type="arabicPeriod"/>
            </a:pPr>
            <a:endParaRPr lang="en-GB" sz="1200" dirty="0"/>
          </a:p>
          <a:p>
            <a:pPr marL="228600" indent="-228600" algn="just">
              <a:buFont typeface="+mj-lt"/>
              <a:buAutoNum type="arabicPeriod"/>
            </a:pPr>
            <a:r>
              <a:rPr lang="en-GB" sz="1200" b="1" i="1" dirty="0"/>
              <a:t>Clear Communication</a:t>
            </a:r>
            <a:r>
              <a:rPr lang="en-GB" sz="1200" dirty="0"/>
              <a:t>: Which stressed word or words made the meaning clearest? Why do you think so?</a:t>
            </a:r>
          </a:p>
          <a:p>
            <a:pPr marL="228600" indent="-228600" algn="just">
              <a:buFont typeface="+mj-lt"/>
              <a:buAutoNum type="arabicPeriod"/>
            </a:pPr>
            <a:endParaRPr lang="en-GB" sz="1200" dirty="0"/>
          </a:p>
          <a:p>
            <a:pPr marL="228600" indent="-228600" algn="just">
              <a:buFont typeface="+mj-lt"/>
              <a:buAutoNum type="arabicPeriod"/>
            </a:pPr>
            <a:r>
              <a:rPr lang="en-GB" sz="1200" b="1" i="1" dirty="0"/>
              <a:t>Understanding Differences: </a:t>
            </a:r>
            <a:r>
              <a:rPr lang="en-GB" sz="1200" dirty="0"/>
              <a:t>Did everyone interpret the changes in emphasis similarly, or were there different understandings? How could we ensure better understanding?</a:t>
            </a:r>
          </a:p>
          <a:p>
            <a:pPr marL="228600" indent="-228600" algn="just">
              <a:buFont typeface="+mj-lt"/>
              <a:buAutoNum type="arabicPeriod"/>
            </a:pPr>
            <a:endParaRPr lang="en-GB" sz="1200" dirty="0"/>
          </a:p>
          <a:p>
            <a:pPr marL="228600" indent="-228600" algn="just">
              <a:buFont typeface="+mj-lt"/>
              <a:buAutoNum type="arabicPeriod"/>
            </a:pPr>
            <a:r>
              <a:rPr lang="en-GB" sz="1200" b="1" i="1" dirty="0"/>
              <a:t>Effect on Tone: </a:t>
            </a:r>
            <a:r>
              <a:rPr lang="en-GB" sz="1200" dirty="0"/>
              <a:t>How did changing the emphasis affect the emotional tone or intent of the sentence? Which emphasis conveyed different feelings or ideas effectively?</a:t>
            </a:r>
          </a:p>
          <a:p>
            <a:pPr marL="228600" indent="-228600" algn="just">
              <a:buFont typeface="+mj-lt"/>
              <a:buAutoNum type="arabicPeriod"/>
            </a:pPr>
            <a:endParaRPr lang="en-GB" sz="1200" dirty="0"/>
          </a:p>
          <a:p>
            <a:pPr marL="228600" indent="-228600" algn="just">
              <a:buFont typeface="+mj-lt"/>
              <a:buAutoNum type="arabicPeriod"/>
            </a:pPr>
            <a:r>
              <a:rPr lang="en-GB" sz="1200" b="1" i="1" dirty="0"/>
              <a:t>Practical Application: </a:t>
            </a:r>
            <a:r>
              <a:rPr lang="en-GB" sz="1200" dirty="0"/>
              <a:t>How might practising emphasis help us in real-life situations, like delivering an argument? Can you think of situations where emphasising words could be crucial for effective communication?</a:t>
            </a:r>
          </a:p>
        </p:txBody>
      </p:sp>
      <p:sp>
        <p:nvSpPr>
          <p:cNvPr id="9" name="Rectangle 8">
            <a:extLst>
              <a:ext uri="{FF2B5EF4-FFF2-40B4-BE49-F238E27FC236}">
                <a16:creationId xmlns:a16="http://schemas.microsoft.com/office/drawing/2014/main" id="{07E228C6-C039-8FDD-583B-3B255009C44C}"/>
              </a:ext>
            </a:extLst>
          </p:cNvPr>
          <p:cNvSpPr/>
          <p:nvPr/>
        </p:nvSpPr>
        <p:spPr>
          <a:xfrm>
            <a:off x="402068" y="4482094"/>
            <a:ext cx="5915025" cy="527404"/>
          </a:xfrm>
          <a:prstGeom prst="rect">
            <a:avLst/>
          </a:prstGeom>
          <a:solidFill>
            <a:srgbClr val="FED40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600" b="1" i="1" dirty="0">
                <a:solidFill>
                  <a:sysClr val="windowText" lastClr="000000"/>
                </a:solidFill>
                <a:latin typeface="+mn-lt"/>
              </a:rPr>
              <a:t>Reflection questions to discuss:</a:t>
            </a:r>
            <a:endParaRPr lang="en-GB" sz="1600" dirty="0">
              <a:solidFill>
                <a:sysClr val="windowText" lastClr="000000"/>
              </a:solidFill>
            </a:endParaRPr>
          </a:p>
        </p:txBody>
      </p:sp>
      <p:pic>
        <p:nvPicPr>
          <p:cNvPr id="10" name="Picture 9">
            <a:extLst>
              <a:ext uri="{FF2B5EF4-FFF2-40B4-BE49-F238E27FC236}">
                <a16:creationId xmlns:a16="http://schemas.microsoft.com/office/drawing/2014/main" id="{AFF63260-9CD9-EFD2-3715-CF5E45E35F7E}"/>
              </a:ext>
            </a:extLst>
          </p:cNvPr>
          <p:cNvPicPr>
            <a:picLocks noChangeAspect="1"/>
          </p:cNvPicPr>
          <p:nvPr/>
        </p:nvPicPr>
        <p:blipFill>
          <a:blip r:embed="rId3"/>
          <a:stretch>
            <a:fillRect/>
          </a:stretch>
        </p:blipFill>
        <p:spPr>
          <a:xfrm>
            <a:off x="3864045" y="8158790"/>
            <a:ext cx="858530" cy="952431"/>
          </a:xfrm>
          <a:prstGeom prst="rect">
            <a:avLst/>
          </a:prstGeom>
        </p:spPr>
      </p:pic>
      <p:pic>
        <p:nvPicPr>
          <p:cNvPr id="11" name="Picture 10">
            <a:extLst>
              <a:ext uri="{FF2B5EF4-FFF2-40B4-BE49-F238E27FC236}">
                <a16:creationId xmlns:a16="http://schemas.microsoft.com/office/drawing/2014/main" id="{A50D9C15-8A4D-170C-7C7B-73F03528A26F}"/>
              </a:ext>
            </a:extLst>
          </p:cNvPr>
          <p:cNvPicPr>
            <a:picLocks noChangeAspect="1"/>
          </p:cNvPicPr>
          <p:nvPr/>
        </p:nvPicPr>
        <p:blipFill>
          <a:blip r:embed="rId4"/>
          <a:stretch>
            <a:fillRect/>
          </a:stretch>
        </p:blipFill>
        <p:spPr>
          <a:xfrm>
            <a:off x="1808820" y="8069372"/>
            <a:ext cx="1185137" cy="1131267"/>
          </a:xfrm>
          <a:prstGeom prst="rect">
            <a:avLst/>
          </a:prstGeom>
        </p:spPr>
      </p:pic>
      <p:pic>
        <p:nvPicPr>
          <p:cNvPr id="15" name="Picture 14" descr="A black x on a white background&#10;&#10;Description automatically generated">
            <a:extLst>
              <a:ext uri="{FF2B5EF4-FFF2-40B4-BE49-F238E27FC236}">
                <a16:creationId xmlns:a16="http://schemas.microsoft.com/office/drawing/2014/main" id="{315CC430-C9CA-CD19-9596-B32EA0193600}"/>
              </a:ext>
            </a:extLst>
          </p:cNvPr>
          <p:cNvPicPr>
            <a:picLocks noChangeAspect="1"/>
          </p:cNvPicPr>
          <p:nvPr/>
        </p:nvPicPr>
        <p:blipFill>
          <a:blip r:embed="rId5"/>
          <a:stretch>
            <a:fillRect/>
          </a:stretch>
        </p:blipFill>
        <p:spPr>
          <a:xfrm>
            <a:off x="6224419" y="9167145"/>
            <a:ext cx="495815" cy="533400"/>
          </a:xfrm>
          <a:prstGeom prst="rect">
            <a:avLst/>
          </a:prstGeom>
        </p:spPr>
      </p:pic>
    </p:spTree>
    <p:extLst>
      <p:ext uri="{BB962C8B-B14F-4D97-AF65-F5344CB8AC3E}">
        <p14:creationId xmlns:p14="http://schemas.microsoft.com/office/powerpoint/2010/main" val="11035539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a:xfrm>
            <a:off x="1808821" y="9181402"/>
            <a:ext cx="2628291" cy="527403"/>
          </a:xfrm>
        </p:spPr>
        <p:txBody>
          <a:bodyPr/>
          <a:lstStyle/>
          <a:p>
            <a:pPr defTabSz="457200">
              <a:lnSpc>
                <a:spcPct val="90000"/>
              </a:lnSpc>
              <a:spcAft>
                <a:spcPts val="600"/>
              </a:spcAft>
            </a:pPr>
            <a:r>
              <a:rPr lang="en-GB" dirty="0">
                <a:solidFill>
                  <a:schemeClr val="bg1">
                    <a:lumMod val="50000"/>
                    <a:alpha val="80000"/>
                  </a:schemeClr>
                </a:solidFill>
              </a:rPr>
              <a:t>ESB-RES-C244                                                             L1G2-Speech to Inform-Learner Workbook-Section 3</a:t>
            </a:r>
            <a:endParaRPr lang="en-US" dirty="0">
              <a:solidFill>
                <a:schemeClr val="bg1">
                  <a:lumMod val="50000"/>
                  <a:alpha val="80000"/>
                </a:schemeClr>
              </a:solidFill>
            </a:endParaRPr>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a:p>
        </p:txBody>
      </p:sp>
      <p:grpSp>
        <p:nvGrpSpPr>
          <p:cNvPr id="6" name="Group 5">
            <a:extLst>
              <a:ext uri="{FF2B5EF4-FFF2-40B4-BE49-F238E27FC236}">
                <a16:creationId xmlns:a16="http://schemas.microsoft.com/office/drawing/2014/main" id="{5E5C651A-6543-4824-AF35-935D17A1D53E}"/>
              </a:ext>
            </a:extLst>
          </p:cNvPr>
          <p:cNvGrpSpPr/>
          <p:nvPr/>
        </p:nvGrpSpPr>
        <p:grpSpPr>
          <a:xfrm>
            <a:off x="1835444" y="4088904"/>
            <a:ext cx="3168351" cy="2056651"/>
            <a:chOff x="6156176" y="4775069"/>
            <a:chExt cx="2186457" cy="1485478"/>
          </a:xfrm>
        </p:grpSpPr>
        <p:pic>
          <p:nvPicPr>
            <p:cNvPr id="7" name="Picture 6">
              <a:extLst>
                <a:ext uri="{FF2B5EF4-FFF2-40B4-BE49-F238E27FC236}">
                  <a16:creationId xmlns:a16="http://schemas.microsoft.com/office/drawing/2014/main" id="{E1F64AD5-333E-4D27-9C40-576DBC9C092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8" name="TextBox 7">
              <a:extLst>
                <a:ext uri="{FF2B5EF4-FFF2-40B4-BE49-F238E27FC236}">
                  <a16:creationId xmlns:a16="http://schemas.microsoft.com/office/drawing/2014/main" id="{8BF1BF4B-35B1-4A97-B9C3-930E5B2A78F7}"/>
                </a:ext>
              </a:extLst>
            </p:cNvPr>
            <p:cNvSpPr txBox="1"/>
            <p:nvPr/>
          </p:nvSpPr>
          <p:spPr>
            <a:xfrm>
              <a:off x="6476075" y="4979888"/>
              <a:ext cx="1546657" cy="257308"/>
            </a:xfrm>
            <a:prstGeom prst="rect">
              <a:avLst/>
            </a:prstGeom>
            <a:noFill/>
          </p:spPr>
          <p:txBody>
            <a:bodyPr wrap="square" rtlCol="0">
              <a:spAutoFit/>
            </a:bodyPr>
            <a:lstStyle/>
            <a:p>
              <a:pPr algn="ctr"/>
              <a:endParaRPr lang="en-GB" sz="1400" dirty="0"/>
            </a:p>
          </p:txBody>
        </p:sp>
      </p:grpSp>
      <p:sp>
        <p:nvSpPr>
          <p:cNvPr id="9" name="TextBox 8"/>
          <p:cNvSpPr txBox="1"/>
          <p:nvPr/>
        </p:nvSpPr>
        <p:spPr>
          <a:xfrm>
            <a:off x="2051328" y="4471591"/>
            <a:ext cx="2825035" cy="769441"/>
          </a:xfrm>
          <a:prstGeom prst="rect">
            <a:avLst/>
          </a:prstGeom>
          <a:noFill/>
        </p:spPr>
        <p:txBody>
          <a:bodyPr wrap="square" rtlCol="0">
            <a:spAutoFit/>
          </a:bodyPr>
          <a:lstStyle/>
          <a:p>
            <a:pPr algn="ctr"/>
            <a:r>
              <a:rPr lang="en-GB" sz="4400" b="1" i="1" dirty="0"/>
              <a:t>Section 3</a:t>
            </a:r>
          </a:p>
        </p:txBody>
      </p:sp>
      <p:pic>
        <p:nvPicPr>
          <p:cNvPr id="2" name="Picture 1">
            <a:extLst>
              <a:ext uri="{FF2B5EF4-FFF2-40B4-BE49-F238E27FC236}">
                <a16:creationId xmlns:a16="http://schemas.microsoft.com/office/drawing/2014/main" id="{997C032D-5215-8782-1799-A8754407FBC2}"/>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6236623" y="9153319"/>
            <a:ext cx="486743" cy="527403"/>
          </a:xfrm>
          <a:prstGeom prst="rect">
            <a:avLst/>
          </a:prstGeom>
        </p:spPr>
      </p:pic>
    </p:spTree>
    <p:extLst>
      <p:ext uri="{BB962C8B-B14F-4D97-AF65-F5344CB8AC3E}">
        <p14:creationId xmlns:p14="http://schemas.microsoft.com/office/powerpoint/2010/main" val="24390764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B24B07-8744-DEA0-1D0A-C6510DDABF25}"/>
              </a:ext>
            </a:extLst>
          </p:cNvPr>
          <p:cNvSpPr>
            <a:spLocks noGrp="1"/>
          </p:cNvSpPr>
          <p:nvPr>
            <p:ph type="title"/>
          </p:nvPr>
        </p:nvSpPr>
        <p:spPr>
          <a:xfrm>
            <a:off x="302298" y="1088380"/>
            <a:ext cx="5915025" cy="527403"/>
          </a:xfrm>
        </p:spPr>
        <p:txBody>
          <a:bodyPr>
            <a:normAutofit/>
          </a:bodyPr>
          <a:lstStyle/>
          <a:p>
            <a:r>
              <a:rPr lang="en-US" sz="2800" b="1" i="1" dirty="0">
                <a:latin typeface="+mn-lt"/>
              </a:rPr>
              <a:t>Using </a:t>
            </a:r>
            <a:r>
              <a:rPr lang="en-GB" sz="2800" b="1" i="1" dirty="0">
                <a:latin typeface="+mn-lt"/>
              </a:rPr>
              <a:t>body language for emphasis</a:t>
            </a:r>
            <a:endParaRPr lang="en-GB" sz="2800" dirty="0"/>
          </a:p>
        </p:txBody>
      </p:sp>
      <p:sp>
        <p:nvSpPr>
          <p:cNvPr id="3" name="Date Placeholder 2">
            <a:extLst>
              <a:ext uri="{FF2B5EF4-FFF2-40B4-BE49-F238E27FC236}">
                <a16:creationId xmlns:a16="http://schemas.microsoft.com/office/drawing/2014/main" id="{31063C8C-5C68-959B-06AA-96038FC2D08B}"/>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EF3A1E6E-AA4C-B8E7-4D00-9931D175B006}"/>
              </a:ext>
            </a:extLst>
          </p:cNvPr>
          <p:cNvSpPr>
            <a:spLocks noGrp="1"/>
          </p:cNvSpPr>
          <p:nvPr>
            <p:ph type="ftr" sz="quarter" idx="11"/>
          </p:nvPr>
        </p:nvSpPr>
        <p:spPr>
          <a:xfrm>
            <a:off x="1808822" y="9181402"/>
            <a:ext cx="2628290" cy="527403"/>
          </a:xfrm>
        </p:spPr>
        <p:txBody>
          <a:bodyPr/>
          <a:lstStyle/>
          <a:p>
            <a:pPr defTabSz="457200">
              <a:lnSpc>
                <a:spcPct val="90000"/>
              </a:lnSpc>
              <a:spcAft>
                <a:spcPts val="600"/>
              </a:spcAft>
            </a:pPr>
            <a:r>
              <a:rPr lang="en-GB" dirty="0">
                <a:solidFill>
                  <a:schemeClr val="bg1">
                    <a:lumMod val="50000"/>
                    <a:alpha val="80000"/>
                  </a:schemeClr>
                </a:solidFill>
              </a:rPr>
              <a:t>ESB-RES-C244                                                             L1G2-Speech to Inform-Learner Workbook-Section 3</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BE7591DC-1D29-1CE6-A05C-F0B4D24D039E}"/>
              </a:ext>
            </a:extLst>
          </p:cNvPr>
          <p:cNvSpPr>
            <a:spLocks noGrp="1"/>
          </p:cNvSpPr>
          <p:nvPr>
            <p:ph type="sldNum" sz="quarter" idx="12"/>
          </p:nvPr>
        </p:nvSpPr>
        <p:spPr/>
        <p:txBody>
          <a:bodyPr/>
          <a:lstStyle/>
          <a:p>
            <a:fld id="{EFC07C4F-4DD7-4452-9CBE-7B4BC77324C7}" type="slidenum">
              <a:rPr lang="en-GB" smtClean="0"/>
              <a:t>20</a:t>
            </a:fld>
            <a:endParaRPr lang="en-GB"/>
          </a:p>
        </p:txBody>
      </p:sp>
      <p:sp>
        <p:nvSpPr>
          <p:cNvPr id="6" name="TextBox 5">
            <a:extLst>
              <a:ext uri="{FF2B5EF4-FFF2-40B4-BE49-F238E27FC236}">
                <a16:creationId xmlns:a16="http://schemas.microsoft.com/office/drawing/2014/main" id="{D6ADC412-4848-3489-2301-55DB3B8FA5F7}"/>
              </a:ext>
            </a:extLst>
          </p:cNvPr>
          <p:cNvSpPr txBox="1"/>
          <p:nvPr/>
        </p:nvSpPr>
        <p:spPr>
          <a:xfrm>
            <a:off x="374166" y="1651156"/>
            <a:ext cx="4572000" cy="3231654"/>
          </a:xfrm>
          <a:prstGeom prst="rect">
            <a:avLst/>
          </a:prstGeom>
          <a:solidFill>
            <a:srgbClr val="C3D71D">
              <a:alpha val="50196"/>
            </a:srgbClr>
          </a:solidFill>
        </p:spPr>
        <p:txBody>
          <a:bodyPr wrap="square">
            <a:spAutoFit/>
          </a:bodyPr>
          <a:lstStyle/>
          <a:p>
            <a:pPr marL="342900" indent="-342900">
              <a:buFont typeface="+mj-lt"/>
              <a:buAutoNum type="arabicPeriod"/>
            </a:pPr>
            <a:r>
              <a:rPr lang="en-GB" sz="1200" dirty="0"/>
              <a:t>We need to act now to help teens dealing with anxiety in our schools and communities.</a:t>
            </a:r>
          </a:p>
          <a:p>
            <a:pPr marL="342900" indent="-342900">
              <a:buFont typeface="+mj-lt"/>
              <a:buAutoNum type="arabicPeriod"/>
            </a:pPr>
            <a:endParaRPr lang="en-GB" sz="1200" dirty="0"/>
          </a:p>
          <a:p>
            <a:pPr marL="342900" indent="-342900">
              <a:buFont typeface="+mj-lt"/>
              <a:buAutoNum type="arabicPeriod"/>
            </a:pPr>
            <a:r>
              <a:rPr lang="en-GB" sz="1200" dirty="0"/>
              <a:t>We must find new ways to deal with microplastics. It's a big deal for our planet.</a:t>
            </a:r>
          </a:p>
          <a:p>
            <a:pPr marL="342900" indent="-342900">
              <a:buFont typeface="+mj-lt"/>
              <a:buAutoNum type="arabicPeriod"/>
            </a:pPr>
            <a:endParaRPr lang="en-GB" sz="1200" dirty="0"/>
          </a:p>
          <a:p>
            <a:pPr marL="342900" indent="-342900">
              <a:buFont typeface="+mj-lt"/>
              <a:buAutoNum type="arabicPeriod"/>
            </a:pPr>
            <a:r>
              <a:rPr lang="en-GB" sz="1200" dirty="0"/>
              <a:t>Let's find practical ways to stop cutting down so many trees, protecting the heart of our planet.</a:t>
            </a:r>
          </a:p>
          <a:p>
            <a:pPr marL="342900" indent="-342900">
              <a:buFont typeface="+mj-lt"/>
              <a:buAutoNum type="arabicPeriod"/>
            </a:pPr>
            <a:endParaRPr lang="en-GB" sz="1200" dirty="0"/>
          </a:p>
          <a:p>
            <a:pPr marL="342900" indent="-342900">
              <a:buFont typeface="+mj-lt"/>
              <a:buAutoNum type="arabicPeriod"/>
            </a:pPr>
            <a:r>
              <a:rPr lang="en-GB" sz="1200" dirty="0"/>
              <a:t>We're facing challenges with influencers. We need smart solutions to guide their impact responsibly.</a:t>
            </a:r>
          </a:p>
          <a:p>
            <a:pPr marL="342900" indent="-342900">
              <a:buFont typeface="+mj-lt"/>
              <a:buAutoNum type="arabicPeriod"/>
            </a:pPr>
            <a:endParaRPr lang="en-GB" sz="1200" dirty="0"/>
          </a:p>
          <a:p>
            <a:pPr marL="342900" indent="-342900">
              <a:buFont typeface="+mj-lt"/>
              <a:buAutoNum type="arabicPeriod"/>
            </a:pPr>
            <a:r>
              <a:rPr lang="en-GB" sz="1200" dirty="0"/>
              <a:t>We must talk about the growing problem of game addiction among our youth. It's time to take action.</a:t>
            </a:r>
          </a:p>
          <a:p>
            <a:pPr marL="342900" indent="-342900">
              <a:buFont typeface="+mj-lt"/>
              <a:buAutoNum type="arabicPeriod"/>
            </a:pPr>
            <a:endParaRPr lang="en-GB" sz="1200" dirty="0"/>
          </a:p>
          <a:p>
            <a:pPr marL="342900" indent="-342900">
              <a:buFont typeface="+mj-lt"/>
              <a:buAutoNum type="arabicPeriod"/>
            </a:pPr>
            <a:r>
              <a:rPr lang="en-GB" sz="1200" dirty="0"/>
              <a:t>Making sports accessible to everyone is important. We want it to be easy for every person to get involved and thrive.</a:t>
            </a:r>
          </a:p>
        </p:txBody>
      </p:sp>
      <p:sp>
        <p:nvSpPr>
          <p:cNvPr id="8" name="TextBox 7">
            <a:extLst>
              <a:ext uri="{FF2B5EF4-FFF2-40B4-BE49-F238E27FC236}">
                <a16:creationId xmlns:a16="http://schemas.microsoft.com/office/drawing/2014/main" id="{CA5D5511-59F4-6CC9-B417-594E9EAA64B2}"/>
              </a:ext>
            </a:extLst>
          </p:cNvPr>
          <p:cNvSpPr txBox="1"/>
          <p:nvPr/>
        </p:nvSpPr>
        <p:spPr>
          <a:xfrm>
            <a:off x="302298" y="6073581"/>
            <a:ext cx="6308685" cy="2677656"/>
          </a:xfrm>
          <a:prstGeom prst="rect">
            <a:avLst/>
          </a:prstGeom>
          <a:solidFill>
            <a:srgbClr val="FED40B">
              <a:alpha val="25098"/>
            </a:srgbClr>
          </a:solidFill>
        </p:spPr>
        <p:txBody>
          <a:bodyPr wrap="square">
            <a:spAutoFit/>
          </a:bodyPr>
          <a:lstStyle/>
          <a:p>
            <a:pPr marL="228600" indent="-228600" algn="just">
              <a:buFont typeface="+mj-lt"/>
              <a:buAutoNum type="arabicPeriod"/>
            </a:pPr>
            <a:r>
              <a:rPr lang="en-GB" sz="1200" dirty="0"/>
              <a:t>How did using body language help in making the meaning clear and easy to understand?</a:t>
            </a:r>
          </a:p>
          <a:p>
            <a:pPr marL="228600" indent="-228600" algn="just">
              <a:buFont typeface="+mj-lt"/>
              <a:buAutoNum type="arabicPeriod"/>
            </a:pPr>
            <a:endParaRPr lang="en-GB" sz="1200" dirty="0"/>
          </a:p>
          <a:p>
            <a:pPr marL="228600" indent="-228600" algn="just">
              <a:buFont typeface="+mj-lt"/>
              <a:buAutoNum type="arabicPeriod"/>
            </a:pPr>
            <a:r>
              <a:rPr lang="en-GB" sz="1200" dirty="0"/>
              <a:t>Which body movements or gestures worked best to show different words? Why do you think so?</a:t>
            </a:r>
          </a:p>
          <a:p>
            <a:pPr marL="228600" indent="-228600" algn="just">
              <a:buFont typeface="+mj-lt"/>
              <a:buAutoNum type="arabicPeriod"/>
            </a:pPr>
            <a:endParaRPr lang="en-GB" sz="1200" dirty="0"/>
          </a:p>
          <a:p>
            <a:pPr marL="228600" indent="-228600" algn="just">
              <a:buFont typeface="+mj-lt"/>
              <a:buAutoNum type="arabicPeriod"/>
            </a:pPr>
            <a:r>
              <a:rPr lang="en-GB" sz="1200" dirty="0"/>
              <a:t>Did people sometimes misunderstand the gestures? How do you think we can make sure our gestures are clear?</a:t>
            </a:r>
          </a:p>
          <a:p>
            <a:pPr marL="228600" indent="-228600" algn="just">
              <a:buFont typeface="+mj-lt"/>
              <a:buAutoNum type="arabicPeriod"/>
            </a:pPr>
            <a:endParaRPr lang="en-GB" sz="1200" dirty="0"/>
          </a:p>
          <a:p>
            <a:pPr marL="228600" indent="-228600" algn="just">
              <a:buFont typeface="+mj-lt"/>
              <a:buAutoNum type="arabicPeriod"/>
            </a:pPr>
            <a:r>
              <a:rPr lang="en-GB" sz="1200" dirty="0"/>
              <a:t>How did your understanding of body language change after doing this activity? How might this knowledge help you communicate better in the future?</a:t>
            </a:r>
          </a:p>
          <a:p>
            <a:pPr marL="228600" indent="-228600" algn="just">
              <a:buFont typeface="+mj-lt"/>
              <a:buAutoNum type="arabicPeriod"/>
            </a:pPr>
            <a:endParaRPr lang="en-GB" sz="1200" dirty="0"/>
          </a:p>
          <a:p>
            <a:pPr marL="228600" indent="-228600" algn="just">
              <a:buFont typeface="+mj-lt"/>
              <a:buAutoNum type="arabicPeriod"/>
            </a:pPr>
            <a:r>
              <a:rPr lang="en-GB" sz="1200" dirty="0"/>
              <a:t>How could we use what we learned about body language in this activity when presenting something, like an argument or idea, to a group of people? Which gestures do you think might be most important to use?</a:t>
            </a:r>
          </a:p>
        </p:txBody>
      </p:sp>
      <p:sp>
        <p:nvSpPr>
          <p:cNvPr id="9" name="Rectangle 8">
            <a:extLst>
              <a:ext uri="{FF2B5EF4-FFF2-40B4-BE49-F238E27FC236}">
                <a16:creationId xmlns:a16="http://schemas.microsoft.com/office/drawing/2014/main" id="{07E228C6-C039-8FDD-583B-3B255009C44C}"/>
              </a:ext>
            </a:extLst>
          </p:cNvPr>
          <p:cNvSpPr/>
          <p:nvPr/>
        </p:nvSpPr>
        <p:spPr>
          <a:xfrm>
            <a:off x="3750603" y="5341718"/>
            <a:ext cx="2866057" cy="527404"/>
          </a:xfrm>
          <a:prstGeom prst="rect">
            <a:avLst/>
          </a:prstGeom>
          <a:solidFill>
            <a:srgbClr val="FED40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600" b="1" i="1" dirty="0">
                <a:solidFill>
                  <a:sysClr val="windowText" lastClr="000000"/>
                </a:solidFill>
                <a:latin typeface="+mn-lt"/>
              </a:rPr>
              <a:t>Reflection questions to discuss:</a:t>
            </a:r>
            <a:endParaRPr lang="en-GB" sz="1600" dirty="0">
              <a:solidFill>
                <a:sysClr val="windowText" lastClr="000000"/>
              </a:solidFill>
            </a:endParaRPr>
          </a:p>
        </p:txBody>
      </p:sp>
      <p:pic>
        <p:nvPicPr>
          <p:cNvPr id="15" name="Picture 14">
            <a:extLst>
              <a:ext uri="{FF2B5EF4-FFF2-40B4-BE49-F238E27FC236}">
                <a16:creationId xmlns:a16="http://schemas.microsoft.com/office/drawing/2014/main" id="{5D410C5A-669A-6CB2-A2E7-34EC293E844A}"/>
              </a:ext>
            </a:extLst>
          </p:cNvPr>
          <p:cNvPicPr>
            <a:picLocks noChangeAspect="1"/>
          </p:cNvPicPr>
          <p:nvPr/>
        </p:nvPicPr>
        <p:blipFill>
          <a:blip r:embed="rId2"/>
          <a:stretch>
            <a:fillRect/>
          </a:stretch>
        </p:blipFill>
        <p:spPr>
          <a:xfrm>
            <a:off x="5050004" y="1615783"/>
            <a:ext cx="1632847" cy="1856525"/>
          </a:xfrm>
          <a:prstGeom prst="rect">
            <a:avLst/>
          </a:prstGeom>
        </p:spPr>
      </p:pic>
      <p:pic>
        <p:nvPicPr>
          <p:cNvPr id="16" name="Picture 15">
            <a:extLst>
              <a:ext uri="{FF2B5EF4-FFF2-40B4-BE49-F238E27FC236}">
                <a16:creationId xmlns:a16="http://schemas.microsoft.com/office/drawing/2014/main" id="{B182C8F1-139F-47C1-7612-D9F2C017B91F}"/>
              </a:ext>
            </a:extLst>
          </p:cNvPr>
          <p:cNvPicPr>
            <a:picLocks noChangeAspect="1"/>
          </p:cNvPicPr>
          <p:nvPr/>
        </p:nvPicPr>
        <p:blipFill>
          <a:blip r:embed="rId3"/>
          <a:stretch>
            <a:fillRect/>
          </a:stretch>
        </p:blipFill>
        <p:spPr>
          <a:xfrm>
            <a:off x="2739847" y="5072114"/>
            <a:ext cx="896190" cy="899238"/>
          </a:xfrm>
          <a:prstGeom prst="rect">
            <a:avLst/>
          </a:prstGeom>
        </p:spPr>
      </p:pic>
      <p:pic>
        <p:nvPicPr>
          <p:cNvPr id="7" name="Picture 6" descr="A black x on a white background&#10;&#10;Description automatically generated">
            <a:extLst>
              <a:ext uri="{FF2B5EF4-FFF2-40B4-BE49-F238E27FC236}">
                <a16:creationId xmlns:a16="http://schemas.microsoft.com/office/drawing/2014/main" id="{E1F67A0A-2D82-929D-032E-4533DD329CC7}"/>
              </a:ext>
            </a:extLst>
          </p:cNvPr>
          <p:cNvPicPr>
            <a:picLocks noChangeAspect="1"/>
          </p:cNvPicPr>
          <p:nvPr/>
        </p:nvPicPr>
        <p:blipFill>
          <a:blip r:embed="rId4"/>
          <a:stretch>
            <a:fillRect/>
          </a:stretch>
        </p:blipFill>
        <p:spPr>
          <a:xfrm>
            <a:off x="6205884" y="9167145"/>
            <a:ext cx="495815" cy="533400"/>
          </a:xfrm>
          <a:prstGeom prst="rect">
            <a:avLst/>
          </a:prstGeom>
        </p:spPr>
      </p:pic>
    </p:spTree>
    <p:extLst>
      <p:ext uri="{BB962C8B-B14F-4D97-AF65-F5344CB8AC3E}">
        <p14:creationId xmlns:p14="http://schemas.microsoft.com/office/powerpoint/2010/main" val="7715088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D1A6784-BC2D-EC76-BACD-ED84176E8D4F}"/>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48FFA3D5-2A3B-F161-FA0E-69AC00E45BFA}"/>
              </a:ext>
            </a:extLst>
          </p:cNvPr>
          <p:cNvSpPr>
            <a:spLocks noGrp="1"/>
          </p:cNvSpPr>
          <p:nvPr>
            <p:ph type="ftr" sz="quarter" idx="11"/>
          </p:nvPr>
        </p:nvSpPr>
        <p:spPr>
          <a:xfrm>
            <a:off x="1808822" y="9181402"/>
            <a:ext cx="2628290" cy="527403"/>
          </a:xfrm>
        </p:spPr>
        <p:txBody>
          <a:bodyPr/>
          <a:lstStyle/>
          <a:p>
            <a:pPr defTabSz="457200">
              <a:lnSpc>
                <a:spcPct val="90000"/>
              </a:lnSpc>
              <a:spcAft>
                <a:spcPts val="600"/>
              </a:spcAft>
            </a:pPr>
            <a:r>
              <a:rPr lang="en-GB" dirty="0">
                <a:solidFill>
                  <a:schemeClr val="bg1">
                    <a:lumMod val="50000"/>
                    <a:alpha val="80000"/>
                  </a:schemeClr>
                </a:solidFill>
              </a:rPr>
              <a:t>ESB-RES-C244                                                             L1G2-Speech to Inform-Learner Workbook-Section 3</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9E521FDE-3C9D-D5DB-2C9F-0D3EA771570C}"/>
              </a:ext>
            </a:extLst>
          </p:cNvPr>
          <p:cNvSpPr>
            <a:spLocks noGrp="1"/>
          </p:cNvSpPr>
          <p:nvPr>
            <p:ph type="sldNum" sz="quarter" idx="12"/>
          </p:nvPr>
        </p:nvSpPr>
        <p:spPr/>
        <p:txBody>
          <a:bodyPr/>
          <a:lstStyle/>
          <a:p>
            <a:fld id="{EFC07C4F-4DD7-4452-9CBE-7B4BC77324C7}" type="slidenum">
              <a:rPr lang="en-GB" smtClean="0"/>
              <a:t>21</a:t>
            </a:fld>
            <a:endParaRPr lang="en-GB"/>
          </a:p>
        </p:txBody>
      </p:sp>
      <p:sp>
        <p:nvSpPr>
          <p:cNvPr id="6" name="Title 1">
            <a:extLst>
              <a:ext uri="{FF2B5EF4-FFF2-40B4-BE49-F238E27FC236}">
                <a16:creationId xmlns:a16="http://schemas.microsoft.com/office/drawing/2014/main" id="{A32025A8-5F46-F487-017D-A03EC3616EEA}"/>
              </a:ext>
            </a:extLst>
          </p:cNvPr>
          <p:cNvSpPr txBox="1">
            <a:spLocks/>
          </p:cNvSpPr>
          <p:nvPr/>
        </p:nvSpPr>
        <p:spPr>
          <a:xfrm>
            <a:off x="323528" y="1113169"/>
            <a:ext cx="7886700" cy="576064"/>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GB" b="1" i="1">
                <a:latin typeface="+mn-lt"/>
              </a:rPr>
              <a:t>Pause for effect</a:t>
            </a:r>
            <a:endParaRPr lang="en-GB" b="1" i="1" dirty="0">
              <a:latin typeface="+mn-lt"/>
            </a:endParaRPr>
          </a:p>
        </p:txBody>
      </p:sp>
      <p:sp>
        <p:nvSpPr>
          <p:cNvPr id="7" name="Rectangle 6">
            <a:extLst>
              <a:ext uri="{FF2B5EF4-FFF2-40B4-BE49-F238E27FC236}">
                <a16:creationId xmlns:a16="http://schemas.microsoft.com/office/drawing/2014/main" id="{6CDAA117-7B2F-8E16-DFB3-3F13D5544715}"/>
              </a:ext>
            </a:extLst>
          </p:cNvPr>
          <p:cNvSpPr/>
          <p:nvPr/>
        </p:nvSpPr>
        <p:spPr>
          <a:xfrm>
            <a:off x="395537" y="1689232"/>
            <a:ext cx="6138936" cy="1679591"/>
          </a:xfrm>
          <a:prstGeom prst="rect">
            <a:avLst/>
          </a:prstGeom>
          <a:solidFill>
            <a:schemeClr val="bg1"/>
          </a:solidFill>
          <a:ln w="28575">
            <a:solidFill>
              <a:srgbClr val="E4141E"/>
            </a:solidFill>
          </a:ln>
        </p:spPr>
        <p:style>
          <a:lnRef idx="2">
            <a:schemeClr val="accent1">
              <a:shade val="15000"/>
            </a:schemeClr>
          </a:lnRef>
          <a:fillRef idx="1">
            <a:schemeClr val="accent1"/>
          </a:fillRef>
          <a:effectRef idx="0">
            <a:schemeClr val="accent1"/>
          </a:effectRef>
          <a:fontRef idx="minor">
            <a:schemeClr val="lt1"/>
          </a:fontRef>
        </p:style>
        <p:txBody>
          <a:bodyPr tIns="72000" bIns="108000" rtlCol="0" anchor="t"/>
          <a:lstStyle/>
          <a:p>
            <a:r>
              <a:rPr lang="en-GB" sz="1100" dirty="0">
                <a:solidFill>
                  <a:schemeClr val="tx1"/>
                </a:solidFill>
              </a:rPr>
              <a:t>Don’t be afraid of a little bit of silence… sometimes, it can be very effective in making an impact on your audience. Using a pause can:</a:t>
            </a:r>
          </a:p>
          <a:p>
            <a:pPr marL="171450" indent="-171450">
              <a:buFont typeface="Arial" panose="020B0604020202020204" pitchFamily="34" charset="0"/>
              <a:buChar char="•"/>
            </a:pPr>
            <a:r>
              <a:rPr lang="en-GB" sz="1100" b="1" i="1" dirty="0">
                <a:solidFill>
                  <a:schemeClr val="tx1"/>
                </a:solidFill>
              </a:rPr>
              <a:t>Create emphasis </a:t>
            </a:r>
            <a:r>
              <a:rPr lang="en-GB" sz="1100" dirty="0">
                <a:solidFill>
                  <a:schemeClr val="tx1"/>
                </a:solidFill>
              </a:rPr>
              <a:t>by</a:t>
            </a:r>
            <a:r>
              <a:rPr lang="en-GB" sz="1100" b="1" i="1" dirty="0">
                <a:solidFill>
                  <a:schemeClr val="tx1"/>
                </a:solidFill>
              </a:rPr>
              <a:t> </a:t>
            </a:r>
            <a:r>
              <a:rPr lang="en-GB" sz="1100" dirty="0">
                <a:solidFill>
                  <a:schemeClr val="tx1"/>
                </a:solidFill>
              </a:rPr>
              <a:t>highlighting specific words or phrases, emphasising their importance or significance.</a:t>
            </a:r>
          </a:p>
          <a:p>
            <a:pPr marL="171450" indent="-171450">
              <a:buFont typeface="Arial" panose="020B0604020202020204" pitchFamily="34" charset="0"/>
              <a:buChar char="•"/>
            </a:pPr>
            <a:r>
              <a:rPr lang="en-GB" sz="1100" b="1" i="1" dirty="0">
                <a:solidFill>
                  <a:schemeClr val="tx1"/>
                </a:solidFill>
              </a:rPr>
              <a:t>Help understanding </a:t>
            </a:r>
            <a:r>
              <a:rPr lang="en-GB" sz="1100" dirty="0">
                <a:solidFill>
                  <a:schemeClr val="tx1"/>
                </a:solidFill>
              </a:rPr>
              <a:t>by</a:t>
            </a:r>
            <a:r>
              <a:rPr lang="en-GB" sz="1100" b="1" dirty="0">
                <a:solidFill>
                  <a:schemeClr val="tx1"/>
                </a:solidFill>
              </a:rPr>
              <a:t> </a:t>
            </a:r>
            <a:r>
              <a:rPr lang="en-GB" sz="1100" dirty="0">
                <a:solidFill>
                  <a:schemeClr val="tx1"/>
                </a:solidFill>
              </a:rPr>
              <a:t>providing moments for the audience to process information, improving understanding and retention.</a:t>
            </a:r>
          </a:p>
          <a:p>
            <a:pPr marL="171450" indent="-171450">
              <a:buFont typeface="Arial" panose="020B0604020202020204" pitchFamily="34" charset="0"/>
              <a:buChar char="•"/>
            </a:pPr>
            <a:r>
              <a:rPr lang="en-GB" sz="1100" b="1" i="1" dirty="0">
                <a:solidFill>
                  <a:schemeClr val="tx1"/>
                </a:solidFill>
              </a:rPr>
              <a:t>Add drama</a:t>
            </a:r>
            <a:r>
              <a:rPr lang="en-GB" sz="1100" dirty="0">
                <a:solidFill>
                  <a:schemeClr val="tx1"/>
                </a:solidFill>
              </a:rPr>
              <a:t> by creating suspense or anticipation.</a:t>
            </a:r>
          </a:p>
          <a:p>
            <a:pPr marL="171450" indent="-171450">
              <a:buFont typeface="Arial" panose="020B0604020202020204" pitchFamily="34" charset="0"/>
              <a:buChar char="•"/>
            </a:pPr>
            <a:r>
              <a:rPr lang="en-GB" sz="1100" b="1" i="1" dirty="0">
                <a:solidFill>
                  <a:schemeClr val="tx1"/>
                </a:solidFill>
              </a:rPr>
              <a:t>Show confidence and authority </a:t>
            </a:r>
            <a:r>
              <a:rPr lang="en-GB" sz="1100" dirty="0">
                <a:solidFill>
                  <a:schemeClr val="tx1"/>
                </a:solidFill>
              </a:rPr>
              <a:t> by making the speaker sound composed and prepared, therefore trustworthy.</a:t>
            </a:r>
            <a:endParaRPr lang="en-GB" sz="1100" b="1" i="1" dirty="0">
              <a:solidFill>
                <a:schemeClr val="tx1"/>
              </a:solidFill>
            </a:endParaRPr>
          </a:p>
        </p:txBody>
      </p:sp>
      <p:sp>
        <p:nvSpPr>
          <p:cNvPr id="9" name="TextBox 8">
            <a:extLst>
              <a:ext uri="{FF2B5EF4-FFF2-40B4-BE49-F238E27FC236}">
                <a16:creationId xmlns:a16="http://schemas.microsoft.com/office/drawing/2014/main" id="{361B178B-CDCF-78EF-3D2A-AD9E91DD1F13}"/>
              </a:ext>
            </a:extLst>
          </p:cNvPr>
          <p:cNvSpPr txBox="1"/>
          <p:nvPr/>
        </p:nvSpPr>
        <p:spPr>
          <a:xfrm>
            <a:off x="1815832" y="3760444"/>
            <a:ext cx="4725650" cy="261610"/>
          </a:xfrm>
          <a:prstGeom prst="rect">
            <a:avLst/>
          </a:prstGeom>
          <a:solidFill>
            <a:srgbClr val="F58A1D">
              <a:alpha val="25098"/>
            </a:srgbClr>
          </a:solidFill>
        </p:spPr>
        <p:txBody>
          <a:bodyPr wrap="square">
            <a:spAutoFit/>
          </a:bodyPr>
          <a:lstStyle/>
          <a:p>
            <a:pPr algn="ctr"/>
            <a:r>
              <a:rPr lang="en-GB" sz="1100" b="0" i="0" dirty="0">
                <a:effectLst/>
              </a:rPr>
              <a:t>"In a changing climate, we need to pause and reflect on our impact."</a:t>
            </a:r>
            <a:endParaRPr lang="en-GB" sz="1100" dirty="0"/>
          </a:p>
        </p:txBody>
      </p:sp>
      <p:sp>
        <p:nvSpPr>
          <p:cNvPr id="11" name="TextBox 10">
            <a:extLst>
              <a:ext uri="{FF2B5EF4-FFF2-40B4-BE49-F238E27FC236}">
                <a16:creationId xmlns:a16="http://schemas.microsoft.com/office/drawing/2014/main" id="{283AC496-E06E-97E3-9358-4829FBE92148}"/>
              </a:ext>
            </a:extLst>
          </p:cNvPr>
          <p:cNvSpPr txBox="1"/>
          <p:nvPr/>
        </p:nvSpPr>
        <p:spPr>
          <a:xfrm>
            <a:off x="1815832" y="4899704"/>
            <a:ext cx="4725650" cy="261610"/>
          </a:xfrm>
          <a:prstGeom prst="rect">
            <a:avLst/>
          </a:prstGeom>
          <a:solidFill>
            <a:srgbClr val="FED40B">
              <a:alpha val="25098"/>
            </a:srgbClr>
          </a:solidFill>
        </p:spPr>
        <p:txBody>
          <a:bodyPr wrap="square">
            <a:spAutoFit/>
          </a:bodyPr>
          <a:lstStyle/>
          <a:p>
            <a:pPr algn="ctr"/>
            <a:r>
              <a:rPr lang="en-GB" sz="1100" b="0" i="0" dirty="0">
                <a:effectLst/>
              </a:rPr>
              <a:t>"In a noisy world find moments of silence</a:t>
            </a:r>
            <a:r>
              <a:rPr lang="en-GB" sz="1100" dirty="0"/>
              <a:t> </a:t>
            </a:r>
            <a:r>
              <a:rPr lang="en-GB" sz="1100" b="0" i="0" dirty="0">
                <a:effectLst/>
              </a:rPr>
              <a:t>to hear your inner voice"</a:t>
            </a:r>
            <a:endParaRPr lang="en-GB" sz="1100" dirty="0"/>
          </a:p>
        </p:txBody>
      </p:sp>
      <p:sp>
        <p:nvSpPr>
          <p:cNvPr id="12" name="TextBox 11">
            <a:extLst>
              <a:ext uri="{FF2B5EF4-FFF2-40B4-BE49-F238E27FC236}">
                <a16:creationId xmlns:a16="http://schemas.microsoft.com/office/drawing/2014/main" id="{B4D46494-17D8-E49F-58FF-3E8851342834}"/>
              </a:ext>
            </a:extLst>
          </p:cNvPr>
          <p:cNvSpPr txBox="1"/>
          <p:nvPr/>
        </p:nvSpPr>
        <p:spPr>
          <a:xfrm>
            <a:off x="1815832" y="7178225"/>
            <a:ext cx="4725650" cy="261610"/>
          </a:xfrm>
          <a:prstGeom prst="rect">
            <a:avLst/>
          </a:prstGeom>
          <a:solidFill>
            <a:srgbClr val="FED40B">
              <a:alpha val="25098"/>
            </a:srgbClr>
          </a:solidFill>
        </p:spPr>
        <p:txBody>
          <a:bodyPr wrap="square">
            <a:spAutoFit/>
          </a:bodyPr>
          <a:lstStyle/>
          <a:p>
            <a:pPr algn="ctr"/>
            <a:r>
              <a:rPr lang="en-GB" sz="1100" dirty="0"/>
              <a:t>"Enjoy instant access to perfectly heated water at your fingertips."</a:t>
            </a:r>
          </a:p>
        </p:txBody>
      </p:sp>
      <p:sp>
        <p:nvSpPr>
          <p:cNvPr id="13" name="TextBox 12">
            <a:extLst>
              <a:ext uri="{FF2B5EF4-FFF2-40B4-BE49-F238E27FC236}">
                <a16:creationId xmlns:a16="http://schemas.microsoft.com/office/drawing/2014/main" id="{143A3474-DE29-0D42-528B-15615821301E}"/>
              </a:ext>
            </a:extLst>
          </p:cNvPr>
          <p:cNvSpPr txBox="1"/>
          <p:nvPr/>
        </p:nvSpPr>
        <p:spPr>
          <a:xfrm>
            <a:off x="1815832" y="6038964"/>
            <a:ext cx="4725650" cy="261610"/>
          </a:xfrm>
          <a:prstGeom prst="rect">
            <a:avLst/>
          </a:prstGeom>
          <a:solidFill>
            <a:srgbClr val="C3D821">
              <a:alpha val="25098"/>
            </a:srgbClr>
          </a:solidFill>
        </p:spPr>
        <p:txBody>
          <a:bodyPr wrap="square">
            <a:spAutoFit/>
          </a:bodyPr>
          <a:lstStyle/>
          <a:p>
            <a:pPr algn="ctr"/>
            <a:r>
              <a:rPr lang="en-GB" sz="1100" dirty="0"/>
              <a:t>"Unleash the power of unity; it's in our collective actions that change begins."</a:t>
            </a:r>
          </a:p>
        </p:txBody>
      </p:sp>
      <p:pic>
        <p:nvPicPr>
          <p:cNvPr id="16" name="Picture 15">
            <a:extLst>
              <a:ext uri="{FF2B5EF4-FFF2-40B4-BE49-F238E27FC236}">
                <a16:creationId xmlns:a16="http://schemas.microsoft.com/office/drawing/2014/main" id="{C492237D-737E-D792-1491-0165F8B447DF}"/>
              </a:ext>
            </a:extLst>
          </p:cNvPr>
          <p:cNvPicPr>
            <a:picLocks noChangeAspect="1"/>
          </p:cNvPicPr>
          <p:nvPr/>
        </p:nvPicPr>
        <p:blipFill>
          <a:blip r:embed="rId2"/>
          <a:stretch>
            <a:fillRect/>
          </a:stretch>
        </p:blipFill>
        <p:spPr>
          <a:xfrm>
            <a:off x="490761" y="3453495"/>
            <a:ext cx="777999" cy="866683"/>
          </a:xfrm>
          <a:prstGeom prst="rect">
            <a:avLst/>
          </a:prstGeom>
        </p:spPr>
      </p:pic>
      <p:pic>
        <p:nvPicPr>
          <p:cNvPr id="17" name="Picture 16">
            <a:extLst>
              <a:ext uri="{FF2B5EF4-FFF2-40B4-BE49-F238E27FC236}">
                <a16:creationId xmlns:a16="http://schemas.microsoft.com/office/drawing/2014/main" id="{9EF0A7A6-CA2C-8DE9-B589-299E6A731188}"/>
              </a:ext>
            </a:extLst>
          </p:cNvPr>
          <p:cNvPicPr>
            <a:picLocks noChangeAspect="1"/>
          </p:cNvPicPr>
          <p:nvPr/>
        </p:nvPicPr>
        <p:blipFill>
          <a:blip r:embed="rId3"/>
          <a:stretch>
            <a:fillRect/>
          </a:stretch>
        </p:blipFill>
        <p:spPr>
          <a:xfrm>
            <a:off x="490762" y="4545908"/>
            <a:ext cx="777998" cy="969201"/>
          </a:xfrm>
          <a:prstGeom prst="rect">
            <a:avLst/>
          </a:prstGeom>
        </p:spPr>
      </p:pic>
      <p:pic>
        <p:nvPicPr>
          <p:cNvPr id="18" name="Picture 17">
            <a:extLst>
              <a:ext uri="{FF2B5EF4-FFF2-40B4-BE49-F238E27FC236}">
                <a16:creationId xmlns:a16="http://schemas.microsoft.com/office/drawing/2014/main" id="{2190F0D7-E186-FE90-0170-5448144061F3}"/>
              </a:ext>
            </a:extLst>
          </p:cNvPr>
          <p:cNvPicPr>
            <a:picLocks noChangeAspect="1"/>
          </p:cNvPicPr>
          <p:nvPr/>
        </p:nvPicPr>
        <p:blipFill>
          <a:blip r:embed="rId4"/>
          <a:stretch>
            <a:fillRect/>
          </a:stretch>
        </p:blipFill>
        <p:spPr>
          <a:xfrm>
            <a:off x="268634" y="5853624"/>
            <a:ext cx="1139313" cy="632289"/>
          </a:xfrm>
          <a:prstGeom prst="rect">
            <a:avLst/>
          </a:prstGeom>
        </p:spPr>
      </p:pic>
      <p:pic>
        <p:nvPicPr>
          <p:cNvPr id="19" name="Picture 18">
            <a:extLst>
              <a:ext uri="{FF2B5EF4-FFF2-40B4-BE49-F238E27FC236}">
                <a16:creationId xmlns:a16="http://schemas.microsoft.com/office/drawing/2014/main" id="{2CBA665E-63A8-8B7F-C6A6-FB572D47E9AB}"/>
              </a:ext>
            </a:extLst>
          </p:cNvPr>
          <p:cNvPicPr>
            <a:picLocks noChangeAspect="1"/>
          </p:cNvPicPr>
          <p:nvPr/>
        </p:nvPicPr>
        <p:blipFill>
          <a:blip r:embed="rId5"/>
          <a:stretch>
            <a:fillRect/>
          </a:stretch>
        </p:blipFill>
        <p:spPr>
          <a:xfrm>
            <a:off x="268634" y="6766287"/>
            <a:ext cx="1261303" cy="1085485"/>
          </a:xfrm>
          <a:prstGeom prst="rect">
            <a:avLst/>
          </a:prstGeom>
        </p:spPr>
      </p:pic>
      <p:pic>
        <p:nvPicPr>
          <p:cNvPr id="2" name="Picture 1" descr="A black x on a white background&#10;&#10;Description automatically generated">
            <a:extLst>
              <a:ext uri="{FF2B5EF4-FFF2-40B4-BE49-F238E27FC236}">
                <a16:creationId xmlns:a16="http://schemas.microsoft.com/office/drawing/2014/main" id="{FAF61AC6-9F68-BD3D-A5D7-AA17EB681A80}"/>
              </a:ext>
            </a:extLst>
          </p:cNvPr>
          <p:cNvPicPr>
            <a:picLocks noChangeAspect="1"/>
          </p:cNvPicPr>
          <p:nvPr/>
        </p:nvPicPr>
        <p:blipFill>
          <a:blip r:embed="rId6"/>
          <a:stretch>
            <a:fillRect/>
          </a:stretch>
        </p:blipFill>
        <p:spPr>
          <a:xfrm>
            <a:off x="6224419" y="9185661"/>
            <a:ext cx="495815" cy="533400"/>
          </a:xfrm>
          <a:prstGeom prst="rect">
            <a:avLst/>
          </a:prstGeom>
        </p:spPr>
      </p:pic>
    </p:spTree>
    <p:extLst>
      <p:ext uri="{BB962C8B-B14F-4D97-AF65-F5344CB8AC3E}">
        <p14:creationId xmlns:p14="http://schemas.microsoft.com/office/powerpoint/2010/main" val="7435321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78B22D-E1A4-86E0-65B7-F924D3982944}"/>
              </a:ext>
            </a:extLst>
          </p:cNvPr>
          <p:cNvSpPr>
            <a:spLocks noGrp="1"/>
          </p:cNvSpPr>
          <p:nvPr>
            <p:ph type="title"/>
          </p:nvPr>
        </p:nvSpPr>
        <p:spPr>
          <a:xfrm>
            <a:off x="260648" y="992560"/>
            <a:ext cx="5915025" cy="792083"/>
          </a:xfrm>
        </p:spPr>
        <p:txBody>
          <a:bodyPr/>
          <a:lstStyle/>
          <a:p>
            <a:r>
              <a:rPr lang="en-GB" b="1" i="1" dirty="0"/>
              <a:t>Pause, pace, and emphasis</a:t>
            </a:r>
          </a:p>
        </p:txBody>
      </p:sp>
      <p:sp>
        <p:nvSpPr>
          <p:cNvPr id="3" name="Date Placeholder 2">
            <a:extLst>
              <a:ext uri="{FF2B5EF4-FFF2-40B4-BE49-F238E27FC236}">
                <a16:creationId xmlns:a16="http://schemas.microsoft.com/office/drawing/2014/main" id="{621B3A0D-D3EA-90F7-9FAE-BF09C55137E7}"/>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5C4BA01C-6B66-D3E5-5EBB-644C907C250C}"/>
              </a:ext>
            </a:extLst>
          </p:cNvPr>
          <p:cNvSpPr>
            <a:spLocks noGrp="1"/>
          </p:cNvSpPr>
          <p:nvPr>
            <p:ph type="ftr" sz="quarter" idx="11"/>
          </p:nvPr>
        </p:nvSpPr>
        <p:spPr>
          <a:xfrm>
            <a:off x="1808822" y="9181402"/>
            <a:ext cx="2628290" cy="527403"/>
          </a:xfrm>
        </p:spPr>
        <p:txBody>
          <a:bodyPr/>
          <a:lstStyle/>
          <a:p>
            <a:pPr defTabSz="457200">
              <a:lnSpc>
                <a:spcPct val="90000"/>
              </a:lnSpc>
              <a:spcAft>
                <a:spcPts val="600"/>
              </a:spcAft>
            </a:pPr>
            <a:r>
              <a:rPr lang="en-GB" dirty="0">
                <a:solidFill>
                  <a:schemeClr val="bg1">
                    <a:lumMod val="50000"/>
                    <a:alpha val="80000"/>
                  </a:schemeClr>
                </a:solidFill>
              </a:rPr>
              <a:t>ESB-RES-C244                                                             L1G2-Speech to Inform-Learner Workbook-Section 3</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C63EE27D-96D2-75AE-132C-7B3A2162CCDD}"/>
              </a:ext>
            </a:extLst>
          </p:cNvPr>
          <p:cNvSpPr>
            <a:spLocks noGrp="1"/>
          </p:cNvSpPr>
          <p:nvPr>
            <p:ph type="sldNum" sz="quarter" idx="12"/>
          </p:nvPr>
        </p:nvSpPr>
        <p:spPr/>
        <p:txBody>
          <a:bodyPr/>
          <a:lstStyle/>
          <a:p>
            <a:fld id="{EFC07C4F-4DD7-4452-9CBE-7B4BC77324C7}" type="slidenum">
              <a:rPr lang="en-GB" smtClean="0"/>
              <a:t>22</a:t>
            </a:fld>
            <a:endParaRPr lang="en-GB"/>
          </a:p>
        </p:txBody>
      </p:sp>
      <p:sp>
        <p:nvSpPr>
          <p:cNvPr id="7" name="TextBox 6">
            <a:extLst>
              <a:ext uri="{FF2B5EF4-FFF2-40B4-BE49-F238E27FC236}">
                <a16:creationId xmlns:a16="http://schemas.microsoft.com/office/drawing/2014/main" id="{42E3DD29-1786-B8C9-FB2E-9AB271E3525A}"/>
              </a:ext>
            </a:extLst>
          </p:cNvPr>
          <p:cNvSpPr txBox="1"/>
          <p:nvPr/>
        </p:nvSpPr>
        <p:spPr>
          <a:xfrm>
            <a:off x="332656" y="2712022"/>
            <a:ext cx="6336704" cy="1352999"/>
          </a:xfrm>
          <a:prstGeom prst="rect">
            <a:avLst/>
          </a:prstGeom>
          <a:solidFill>
            <a:srgbClr val="FED40B">
              <a:alpha val="30196"/>
            </a:srgbClr>
          </a:solidFill>
        </p:spPr>
        <p:txBody>
          <a:bodyPr wrap="square" tIns="0">
            <a:spAutoFit/>
          </a:bodyPr>
          <a:lstStyle/>
          <a:p>
            <a:pPr>
              <a:lnSpc>
                <a:spcPct val="200000"/>
              </a:lnSpc>
            </a:pPr>
            <a:r>
              <a:rPr lang="en-GB" sz="1100" dirty="0"/>
              <a:t>“</a:t>
            </a:r>
            <a:r>
              <a:rPr lang="en-GB" sz="1100" b="0" i="0" dirty="0">
                <a:effectLst/>
              </a:rPr>
              <a:t>I've been thinking a lot about social media, and it's like this big rollercoaster we're all on. But here's the thing - I really believe that maybe, just maybe, kids under 18 should wait a bit before hopping on. You know, like waiting for the biggest, best rides at the theme park? Social media can be amazing, but it's also kind of like this giant playground, and sometimes we need to make sure everyone's ready to play safely.”</a:t>
            </a:r>
            <a:endParaRPr lang="en-GB" sz="1100" dirty="0"/>
          </a:p>
        </p:txBody>
      </p:sp>
      <p:sp>
        <p:nvSpPr>
          <p:cNvPr id="8" name="TextBox 7">
            <a:extLst>
              <a:ext uri="{FF2B5EF4-FFF2-40B4-BE49-F238E27FC236}">
                <a16:creationId xmlns:a16="http://schemas.microsoft.com/office/drawing/2014/main" id="{E293CDA1-AEB5-80AF-F40E-00350305BF95}"/>
              </a:ext>
            </a:extLst>
          </p:cNvPr>
          <p:cNvSpPr txBox="1"/>
          <p:nvPr/>
        </p:nvSpPr>
        <p:spPr>
          <a:xfrm>
            <a:off x="341381" y="4659139"/>
            <a:ext cx="6336704" cy="1691553"/>
          </a:xfrm>
          <a:prstGeom prst="rect">
            <a:avLst/>
          </a:prstGeom>
          <a:solidFill>
            <a:srgbClr val="C3D821">
              <a:alpha val="30196"/>
            </a:srgbClr>
          </a:solidFill>
        </p:spPr>
        <p:txBody>
          <a:bodyPr wrap="square" tIns="0">
            <a:spAutoFit/>
          </a:bodyPr>
          <a:lstStyle/>
          <a:p>
            <a:pPr>
              <a:lnSpc>
                <a:spcPct val="200000"/>
              </a:lnSpc>
            </a:pPr>
            <a:r>
              <a:rPr lang="en-GB" sz="1100" dirty="0"/>
              <a:t>“</a:t>
            </a:r>
            <a:r>
              <a:rPr lang="en-GB" sz="1100" b="0" i="0" dirty="0">
                <a:effectLst/>
              </a:rPr>
              <a:t>Picture this: our cherished local space, a communal sanctuary, now marred by the unsightly spectre of vandalism. This brazen act demands our collective attention and unified action. As guardians of our shared haven, let us use the persuasive power of community unity stop this wrongdoing. By using our collective voice, we can campaign for stricter consequences and surveillance, ensuring that our beloved spaces remain untarnished, standing as beacons of enjoyment and tranquillity.”</a:t>
            </a:r>
            <a:endParaRPr lang="en-GB" sz="1100" dirty="0"/>
          </a:p>
        </p:txBody>
      </p:sp>
      <p:sp>
        <p:nvSpPr>
          <p:cNvPr id="11" name="TextBox 10">
            <a:extLst>
              <a:ext uri="{FF2B5EF4-FFF2-40B4-BE49-F238E27FC236}">
                <a16:creationId xmlns:a16="http://schemas.microsoft.com/office/drawing/2014/main" id="{8154F853-3C26-4206-E20D-74354EDBF2E5}"/>
              </a:ext>
            </a:extLst>
          </p:cNvPr>
          <p:cNvSpPr txBox="1"/>
          <p:nvPr/>
        </p:nvSpPr>
        <p:spPr>
          <a:xfrm>
            <a:off x="332656" y="6944545"/>
            <a:ext cx="6336704" cy="1352999"/>
          </a:xfrm>
          <a:prstGeom prst="rect">
            <a:avLst/>
          </a:prstGeom>
          <a:solidFill>
            <a:srgbClr val="F58A1D">
              <a:alpha val="30196"/>
            </a:srgbClr>
          </a:solidFill>
        </p:spPr>
        <p:txBody>
          <a:bodyPr wrap="square" tIns="0">
            <a:spAutoFit/>
          </a:bodyPr>
          <a:lstStyle/>
          <a:p>
            <a:pPr>
              <a:lnSpc>
                <a:spcPct val="200000"/>
              </a:lnSpc>
            </a:pPr>
            <a:r>
              <a:rPr lang="en-GB" sz="1100" dirty="0"/>
              <a:t>“We are a nation of dog lovers. They are our companions, our helpers, and our best friends. So why is it that some people don’t want dogs to be safe? Recent statistics suggest that hospital admissions for dog bites has been increasing for a decade</a:t>
            </a:r>
            <a:r>
              <a:rPr lang="en-GB" sz="1100" baseline="30000" dirty="0"/>
              <a:t>1, </a:t>
            </a:r>
            <a:r>
              <a:rPr lang="en-GB" sz="1100" dirty="0"/>
              <a:t>and that there has been a sharp increase since the pandemic. Enforcing leash laws, like those employed in the US could solve this problem and therefore help keep people and dogs safe.”</a:t>
            </a:r>
          </a:p>
        </p:txBody>
      </p:sp>
      <p:sp>
        <p:nvSpPr>
          <p:cNvPr id="14" name="TextBox 13">
            <a:extLst>
              <a:ext uri="{FF2B5EF4-FFF2-40B4-BE49-F238E27FC236}">
                <a16:creationId xmlns:a16="http://schemas.microsoft.com/office/drawing/2014/main" id="{15F3D117-E284-8A37-130C-60C1DF1A30EA}"/>
              </a:ext>
            </a:extLst>
          </p:cNvPr>
          <p:cNvSpPr txBox="1"/>
          <p:nvPr/>
        </p:nvSpPr>
        <p:spPr>
          <a:xfrm>
            <a:off x="227954" y="1744621"/>
            <a:ext cx="6450131" cy="461665"/>
          </a:xfrm>
          <a:prstGeom prst="rect">
            <a:avLst/>
          </a:prstGeom>
          <a:solidFill>
            <a:srgbClr val="C3D821"/>
          </a:solidFill>
        </p:spPr>
        <p:txBody>
          <a:bodyPr wrap="square">
            <a:spAutoFit/>
          </a:bodyPr>
          <a:lstStyle/>
          <a:p>
            <a:r>
              <a:rPr lang="en-GB" sz="1200" dirty="0"/>
              <a:t>Look at the three extracts from arguments. For each, decide where the pace should change, where the emphasis should be (vocal and gesture), and where any pauses can be added for impact. </a:t>
            </a:r>
          </a:p>
        </p:txBody>
      </p:sp>
      <p:sp>
        <p:nvSpPr>
          <p:cNvPr id="6" name="TextBox 5">
            <a:extLst>
              <a:ext uri="{FF2B5EF4-FFF2-40B4-BE49-F238E27FC236}">
                <a16:creationId xmlns:a16="http://schemas.microsoft.com/office/drawing/2014/main" id="{EC40981B-A801-3FF1-B5E1-9D019424389D}"/>
              </a:ext>
            </a:extLst>
          </p:cNvPr>
          <p:cNvSpPr txBox="1"/>
          <p:nvPr/>
        </p:nvSpPr>
        <p:spPr>
          <a:xfrm>
            <a:off x="260648" y="8297544"/>
            <a:ext cx="4464496" cy="230832"/>
          </a:xfrm>
          <a:prstGeom prst="rect">
            <a:avLst/>
          </a:prstGeom>
          <a:noFill/>
        </p:spPr>
        <p:txBody>
          <a:bodyPr wrap="square" rtlCol="0">
            <a:spAutoFit/>
          </a:bodyPr>
          <a:lstStyle/>
          <a:p>
            <a:r>
              <a:rPr lang="en-GB" sz="900" dirty="0">
                <a:hlinkClick r:id="rId2"/>
              </a:rPr>
              <a:t>1. BBC News, 2024</a:t>
            </a:r>
            <a:endParaRPr lang="en-GB" sz="900" dirty="0"/>
          </a:p>
        </p:txBody>
      </p:sp>
      <p:pic>
        <p:nvPicPr>
          <p:cNvPr id="9" name="Picture 8" descr="A black x on a white background&#10;&#10;Description automatically generated">
            <a:extLst>
              <a:ext uri="{FF2B5EF4-FFF2-40B4-BE49-F238E27FC236}">
                <a16:creationId xmlns:a16="http://schemas.microsoft.com/office/drawing/2014/main" id="{D43D0B8C-4EAA-969E-6055-B84D524DF24E}"/>
              </a:ext>
            </a:extLst>
          </p:cNvPr>
          <p:cNvPicPr>
            <a:picLocks noChangeAspect="1"/>
          </p:cNvPicPr>
          <p:nvPr/>
        </p:nvPicPr>
        <p:blipFill>
          <a:blip r:embed="rId3"/>
          <a:stretch>
            <a:fillRect/>
          </a:stretch>
        </p:blipFill>
        <p:spPr>
          <a:xfrm>
            <a:off x="6280025" y="9167145"/>
            <a:ext cx="495815" cy="533400"/>
          </a:xfrm>
          <a:prstGeom prst="rect">
            <a:avLst/>
          </a:prstGeom>
        </p:spPr>
      </p:pic>
    </p:spTree>
    <p:extLst>
      <p:ext uri="{BB962C8B-B14F-4D97-AF65-F5344CB8AC3E}">
        <p14:creationId xmlns:p14="http://schemas.microsoft.com/office/powerpoint/2010/main" val="22523092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420620-350D-103A-BD89-C4F8201CDB9B}"/>
              </a:ext>
            </a:extLst>
          </p:cNvPr>
          <p:cNvSpPr>
            <a:spLocks noGrp="1"/>
          </p:cNvSpPr>
          <p:nvPr>
            <p:ph type="title"/>
          </p:nvPr>
        </p:nvSpPr>
        <p:spPr>
          <a:xfrm>
            <a:off x="260648" y="1136576"/>
            <a:ext cx="5915025" cy="527403"/>
          </a:xfrm>
        </p:spPr>
        <p:txBody>
          <a:bodyPr>
            <a:normAutofit fontScale="90000"/>
          </a:bodyPr>
          <a:lstStyle/>
          <a:p>
            <a:r>
              <a:rPr lang="en-GB" b="1" i="1" dirty="0"/>
              <a:t>Emotion walk reflection</a:t>
            </a:r>
          </a:p>
        </p:txBody>
      </p:sp>
      <p:sp>
        <p:nvSpPr>
          <p:cNvPr id="3" name="Date Placeholder 2">
            <a:extLst>
              <a:ext uri="{FF2B5EF4-FFF2-40B4-BE49-F238E27FC236}">
                <a16:creationId xmlns:a16="http://schemas.microsoft.com/office/drawing/2014/main" id="{0D8F6DD3-4E8B-9539-B17A-2D7F9EDD0037}"/>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A6C3D413-5F90-800F-4564-422E565FC28D}"/>
              </a:ext>
            </a:extLst>
          </p:cNvPr>
          <p:cNvSpPr>
            <a:spLocks noGrp="1"/>
          </p:cNvSpPr>
          <p:nvPr>
            <p:ph type="ftr" sz="quarter" idx="11"/>
          </p:nvPr>
        </p:nvSpPr>
        <p:spPr>
          <a:xfrm>
            <a:off x="1808822" y="9181402"/>
            <a:ext cx="2628290" cy="527403"/>
          </a:xfrm>
        </p:spPr>
        <p:txBody>
          <a:bodyPr/>
          <a:lstStyle/>
          <a:p>
            <a:pPr defTabSz="457200">
              <a:lnSpc>
                <a:spcPct val="90000"/>
              </a:lnSpc>
              <a:spcAft>
                <a:spcPts val="600"/>
              </a:spcAft>
            </a:pPr>
            <a:r>
              <a:rPr lang="en-GB" dirty="0">
                <a:solidFill>
                  <a:schemeClr val="bg1">
                    <a:lumMod val="50000"/>
                    <a:alpha val="80000"/>
                  </a:schemeClr>
                </a:solidFill>
              </a:rPr>
              <a:t>ESB-RES-C244                                                             L1G2-Speech to Inform-Learner Workbook-Section 3</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68614472-A507-EE5F-17EE-732BE563B8B9}"/>
              </a:ext>
            </a:extLst>
          </p:cNvPr>
          <p:cNvSpPr>
            <a:spLocks noGrp="1"/>
          </p:cNvSpPr>
          <p:nvPr>
            <p:ph type="sldNum" sz="quarter" idx="12"/>
          </p:nvPr>
        </p:nvSpPr>
        <p:spPr/>
        <p:txBody>
          <a:bodyPr/>
          <a:lstStyle/>
          <a:p>
            <a:fld id="{EFC07C4F-4DD7-4452-9CBE-7B4BC77324C7}" type="slidenum">
              <a:rPr lang="en-GB" dirty="0" smtClean="0"/>
              <a:t>23</a:t>
            </a:fld>
            <a:endParaRPr lang="en-GB" dirty="0"/>
          </a:p>
        </p:txBody>
      </p:sp>
      <p:pic>
        <p:nvPicPr>
          <p:cNvPr id="6" name="Picture 5">
            <a:extLst>
              <a:ext uri="{FF2B5EF4-FFF2-40B4-BE49-F238E27FC236}">
                <a16:creationId xmlns:a16="http://schemas.microsoft.com/office/drawing/2014/main" id="{099D250D-9CAA-15C5-299E-5D89182DBB72}"/>
              </a:ext>
            </a:extLst>
          </p:cNvPr>
          <p:cNvPicPr>
            <a:picLocks noChangeAspect="1"/>
          </p:cNvPicPr>
          <p:nvPr/>
        </p:nvPicPr>
        <p:blipFill>
          <a:blip r:embed="rId2"/>
          <a:stretch>
            <a:fillRect/>
          </a:stretch>
        </p:blipFill>
        <p:spPr>
          <a:xfrm>
            <a:off x="5187739" y="1325325"/>
            <a:ext cx="1384957" cy="1564106"/>
          </a:xfrm>
          <a:prstGeom prst="rect">
            <a:avLst/>
          </a:prstGeom>
        </p:spPr>
      </p:pic>
      <p:sp>
        <p:nvSpPr>
          <p:cNvPr id="8" name="TextBox 7">
            <a:extLst>
              <a:ext uri="{FF2B5EF4-FFF2-40B4-BE49-F238E27FC236}">
                <a16:creationId xmlns:a16="http://schemas.microsoft.com/office/drawing/2014/main" id="{FB1B96CF-43F6-E422-8817-EF5A23F23CAB}"/>
              </a:ext>
            </a:extLst>
          </p:cNvPr>
          <p:cNvSpPr txBox="1"/>
          <p:nvPr/>
        </p:nvSpPr>
        <p:spPr>
          <a:xfrm>
            <a:off x="285304" y="1942568"/>
            <a:ext cx="6349280" cy="2677656"/>
          </a:xfrm>
          <a:prstGeom prst="rect">
            <a:avLst/>
          </a:prstGeom>
          <a:noFill/>
        </p:spPr>
        <p:txBody>
          <a:bodyPr wrap="square">
            <a:spAutoFit/>
          </a:bodyPr>
          <a:lstStyle/>
          <a:p>
            <a:r>
              <a:rPr lang="en-GB" sz="1200" dirty="0"/>
              <a:t>How did it feel to express different emotions through your body language?</a:t>
            </a:r>
          </a:p>
          <a:p>
            <a:endParaRPr lang="en-GB" sz="1200" dirty="0"/>
          </a:p>
          <a:p>
            <a:endParaRPr lang="en-GB" sz="1200" dirty="0"/>
          </a:p>
          <a:p>
            <a:r>
              <a:rPr lang="en-GB" sz="1200" dirty="0"/>
              <a:t>Did you find some emotions easier to express than others? Why?</a:t>
            </a:r>
          </a:p>
          <a:p>
            <a:endParaRPr lang="en-GB" sz="1200" dirty="0"/>
          </a:p>
          <a:p>
            <a:endParaRPr lang="en-GB" sz="1200" dirty="0"/>
          </a:p>
          <a:p>
            <a:r>
              <a:rPr lang="en-GB" sz="1200" dirty="0"/>
              <a:t>What types of movements and facial expressions did you use to portray the emotions effectively?</a:t>
            </a:r>
          </a:p>
          <a:p>
            <a:endParaRPr lang="en-GB" sz="1200" dirty="0"/>
          </a:p>
          <a:p>
            <a:endParaRPr lang="en-GB" sz="1200" dirty="0"/>
          </a:p>
          <a:p>
            <a:r>
              <a:rPr lang="en-GB" sz="1200" dirty="0"/>
              <a:t>How did the Emotion Walk help you understand the importance of body language in conveying emotions?</a:t>
            </a:r>
          </a:p>
          <a:p>
            <a:endParaRPr lang="en-GB" sz="1200" dirty="0"/>
          </a:p>
          <a:p>
            <a:endParaRPr lang="en-GB" sz="1200" dirty="0"/>
          </a:p>
          <a:p>
            <a:r>
              <a:rPr lang="en-GB" sz="1200" dirty="0"/>
              <a:t>What emotions do you want to be conveying during your argument?</a:t>
            </a:r>
          </a:p>
        </p:txBody>
      </p:sp>
      <p:sp>
        <p:nvSpPr>
          <p:cNvPr id="9" name="Title 1">
            <a:extLst>
              <a:ext uri="{FF2B5EF4-FFF2-40B4-BE49-F238E27FC236}">
                <a16:creationId xmlns:a16="http://schemas.microsoft.com/office/drawing/2014/main" id="{ECD6FDB6-0ABD-272F-5538-C1681ECF8549}"/>
              </a:ext>
            </a:extLst>
          </p:cNvPr>
          <p:cNvSpPr txBox="1">
            <a:spLocks/>
          </p:cNvSpPr>
          <p:nvPr/>
        </p:nvSpPr>
        <p:spPr>
          <a:xfrm>
            <a:off x="260647" y="5022075"/>
            <a:ext cx="5915025" cy="527403"/>
          </a:xfrm>
          <a:prstGeom prst="rect">
            <a:avLst/>
          </a:prstGeom>
        </p:spPr>
        <p:txBody>
          <a:bodyPr vert="horz" lIns="91440" tIns="45720" rIns="91440" bIns="45720" rtlCol="0" anchor="ctr">
            <a:normAutofit fontScale="97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GB" sz="2800" b="1" i="1" dirty="0"/>
              <a:t>Emotion walk: confidence</a:t>
            </a:r>
          </a:p>
        </p:txBody>
      </p:sp>
      <p:sp>
        <p:nvSpPr>
          <p:cNvPr id="10" name="Oval 9">
            <a:extLst>
              <a:ext uri="{FF2B5EF4-FFF2-40B4-BE49-F238E27FC236}">
                <a16:creationId xmlns:a16="http://schemas.microsoft.com/office/drawing/2014/main" id="{D0F685C4-1EB3-87F1-28DD-0769763C9A93}"/>
              </a:ext>
            </a:extLst>
          </p:cNvPr>
          <p:cNvSpPr/>
          <p:nvPr/>
        </p:nvSpPr>
        <p:spPr>
          <a:xfrm>
            <a:off x="2173998" y="6811246"/>
            <a:ext cx="1949399" cy="1012228"/>
          </a:xfrm>
          <a:prstGeom prst="ellipse">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400" b="1" i="1" dirty="0"/>
              <a:t>What is confident body language?</a:t>
            </a:r>
          </a:p>
        </p:txBody>
      </p:sp>
      <p:pic>
        <p:nvPicPr>
          <p:cNvPr id="7" name="Picture 6" descr="A black x on a white background&#10;&#10;Description automatically generated">
            <a:extLst>
              <a:ext uri="{FF2B5EF4-FFF2-40B4-BE49-F238E27FC236}">
                <a16:creationId xmlns:a16="http://schemas.microsoft.com/office/drawing/2014/main" id="{164477F8-0670-BA6B-872A-9ABEF6B6AAA5}"/>
              </a:ext>
            </a:extLst>
          </p:cNvPr>
          <p:cNvPicPr>
            <a:picLocks noChangeAspect="1"/>
          </p:cNvPicPr>
          <p:nvPr/>
        </p:nvPicPr>
        <p:blipFill>
          <a:blip r:embed="rId3"/>
          <a:stretch>
            <a:fillRect/>
          </a:stretch>
        </p:blipFill>
        <p:spPr>
          <a:xfrm>
            <a:off x="6242954" y="9167145"/>
            <a:ext cx="495815" cy="533400"/>
          </a:xfrm>
          <a:prstGeom prst="rect">
            <a:avLst/>
          </a:prstGeom>
        </p:spPr>
      </p:pic>
    </p:spTree>
    <p:extLst>
      <p:ext uri="{BB962C8B-B14F-4D97-AF65-F5344CB8AC3E}">
        <p14:creationId xmlns:p14="http://schemas.microsoft.com/office/powerpoint/2010/main" val="111383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E4C9B-F572-4553-868F-071B7E4DF370}"/>
              </a:ext>
            </a:extLst>
          </p:cNvPr>
          <p:cNvSpPr>
            <a:spLocks noGrp="1"/>
          </p:cNvSpPr>
          <p:nvPr>
            <p:ph type="title"/>
          </p:nvPr>
        </p:nvSpPr>
        <p:spPr>
          <a:xfrm>
            <a:off x="260648" y="932434"/>
            <a:ext cx="5915025" cy="648067"/>
          </a:xfrm>
        </p:spPr>
        <p:txBody>
          <a:bodyPr/>
          <a:lstStyle/>
          <a:p>
            <a:r>
              <a:rPr lang="en-GB" b="1" i="1" dirty="0"/>
              <a:t>Self-Assessment</a:t>
            </a:r>
          </a:p>
        </p:txBody>
      </p:sp>
      <p:sp>
        <p:nvSpPr>
          <p:cNvPr id="3" name="Date Placeholder 2">
            <a:extLst>
              <a:ext uri="{FF2B5EF4-FFF2-40B4-BE49-F238E27FC236}">
                <a16:creationId xmlns:a16="http://schemas.microsoft.com/office/drawing/2014/main" id="{DA037E23-8190-40C0-A180-B3D5B99A38E5}"/>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E117655-7943-454B-AE7C-4F66A48E4474}"/>
              </a:ext>
            </a:extLst>
          </p:cNvPr>
          <p:cNvSpPr>
            <a:spLocks noGrp="1"/>
          </p:cNvSpPr>
          <p:nvPr>
            <p:ph type="ftr" sz="quarter" idx="11"/>
          </p:nvPr>
        </p:nvSpPr>
        <p:spPr>
          <a:xfrm>
            <a:off x="1808822" y="9181402"/>
            <a:ext cx="2628290" cy="527403"/>
          </a:xfrm>
        </p:spPr>
        <p:txBody>
          <a:bodyPr/>
          <a:lstStyle/>
          <a:p>
            <a:pPr defTabSz="457200">
              <a:lnSpc>
                <a:spcPct val="90000"/>
              </a:lnSpc>
              <a:spcAft>
                <a:spcPts val="600"/>
              </a:spcAft>
            </a:pPr>
            <a:r>
              <a:rPr lang="en-GB" dirty="0">
                <a:solidFill>
                  <a:schemeClr val="bg1">
                    <a:lumMod val="50000"/>
                    <a:alpha val="80000"/>
                  </a:schemeClr>
                </a:solidFill>
              </a:rPr>
              <a:t>ESB-RES-C244                                                             L1G2-Speech to Inform-Learner Workbook-Section 3</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B79A4187-BA8D-4049-9EDD-B1ECB3D51F24}"/>
              </a:ext>
            </a:extLst>
          </p:cNvPr>
          <p:cNvSpPr>
            <a:spLocks noGrp="1"/>
          </p:cNvSpPr>
          <p:nvPr>
            <p:ph type="sldNum" sz="quarter" idx="12"/>
          </p:nvPr>
        </p:nvSpPr>
        <p:spPr/>
        <p:txBody>
          <a:bodyPr/>
          <a:lstStyle/>
          <a:p>
            <a:fld id="{EFC07C4F-4DD7-4452-9CBE-7B4BC77324C7}" type="slidenum">
              <a:rPr lang="en-GB" smtClean="0"/>
              <a:t>24</a:t>
            </a:fld>
            <a:endParaRPr lang="en-GB"/>
          </a:p>
        </p:txBody>
      </p:sp>
      <p:graphicFrame>
        <p:nvGraphicFramePr>
          <p:cNvPr id="7" name="Table 6">
            <a:extLst>
              <a:ext uri="{FF2B5EF4-FFF2-40B4-BE49-F238E27FC236}">
                <a16:creationId xmlns:a16="http://schemas.microsoft.com/office/drawing/2014/main" id="{D4D04EFD-5A01-4E23-9BB8-7F41ADF11916}"/>
              </a:ext>
            </a:extLst>
          </p:cNvPr>
          <p:cNvGraphicFramePr>
            <a:graphicFrameLocks noGrp="1"/>
          </p:cNvGraphicFramePr>
          <p:nvPr>
            <p:extLst>
              <p:ext uri="{D42A27DB-BD31-4B8C-83A1-F6EECF244321}">
                <p14:modId xmlns:p14="http://schemas.microsoft.com/office/powerpoint/2010/main" val="1749208414"/>
              </p:ext>
            </p:extLst>
          </p:nvPr>
        </p:nvGraphicFramePr>
        <p:xfrm>
          <a:off x="260648" y="1583081"/>
          <a:ext cx="6416341" cy="6288122"/>
        </p:xfrm>
        <a:graphic>
          <a:graphicData uri="http://schemas.openxmlformats.org/drawingml/2006/table">
            <a:tbl>
              <a:tblPr firstRow="1" bandRow="1">
                <a:tableStyleId>{5940675A-B579-460E-94D1-54222C63F5DA}</a:tableStyleId>
              </a:tblPr>
              <a:tblGrid>
                <a:gridCol w="1872208">
                  <a:extLst>
                    <a:ext uri="{9D8B030D-6E8A-4147-A177-3AD203B41FA5}">
                      <a16:colId xmlns:a16="http://schemas.microsoft.com/office/drawing/2014/main" val="787868252"/>
                    </a:ext>
                  </a:extLst>
                </a:gridCol>
                <a:gridCol w="1514711">
                  <a:extLst>
                    <a:ext uri="{9D8B030D-6E8A-4147-A177-3AD203B41FA5}">
                      <a16:colId xmlns:a16="http://schemas.microsoft.com/office/drawing/2014/main" val="3878249721"/>
                    </a:ext>
                  </a:extLst>
                </a:gridCol>
                <a:gridCol w="1514711">
                  <a:extLst>
                    <a:ext uri="{9D8B030D-6E8A-4147-A177-3AD203B41FA5}">
                      <a16:colId xmlns:a16="http://schemas.microsoft.com/office/drawing/2014/main" val="590961038"/>
                    </a:ext>
                  </a:extLst>
                </a:gridCol>
                <a:gridCol w="1514711">
                  <a:extLst>
                    <a:ext uri="{9D8B030D-6E8A-4147-A177-3AD203B41FA5}">
                      <a16:colId xmlns:a16="http://schemas.microsoft.com/office/drawing/2014/main" val="3948152569"/>
                    </a:ext>
                  </a:extLst>
                </a:gridCol>
              </a:tblGrid>
              <a:tr h="527402">
                <a:tc>
                  <a:txBody>
                    <a:bodyPr/>
                    <a:lstStyle/>
                    <a:p>
                      <a:pPr algn="ctr"/>
                      <a:r>
                        <a:rPr lang="en-GB" sz="1200" dirty="0"/>
                        <a:t>Skill</a:t>
                      </a:r>
                    </a:p>
                  </a:txBody>
                  <a:tcPr anchor="ctr"/>
                </a:tc>
                <a:tc>
                  <a:txBody>
                    <a:bodyPr/>
                    <a:lstStyle/>
                    <a:p>
                      <a:pPr algn="ctr"/>
                      <a:r>
                        <a:rPr lang="en-GB" sz="1200" dirty="0"/>
                        <a:t>Not Confident</a:t>
                      </a:r>
                    </a:p>
                  </a:txBody>
                  <a:tcPr anchor="ctr">
                    <a:solidFill>
                      <a:srgbClr val="F4891C"/>
                    </a:solidFill>
                  </a:tcPr>
                </a:tc>
                <a:tc>
                  <a:txBody>
                    <a:bodyPr/>
                    <a:lstStyle/>
                    <a:p>
                      <a:pPr algn="ctr"/>
                      <a:r>
                        <a:rPr lang="en-GB" sz="1200" dirty="0"/>
                        <a:t>Somewhat Confident</a:t>
                      </a:r>
                    </a:p>
                  </a:txBody>
                  <a:tcPr anchor="ctr">
                    <a:solidFill>
                      <a:srgbClr val="FBD109"/>
                    </a:solidFill>
                  </a:tcPr>
                </a:tc>
                <a:tc>
                  <a:txBody>
                    <a:bodyPr/>
                    <a:lstStyle/>
                    <a:p>
                      <a:pPr algn="ctr"/>
                      <a:r>
                        <a:rPr lang="en-GB" sz="1200" dirty="0"/>
                        <a:t>Very Confident</a:t>
                      </a:r>
                    </a:p>
                  </a:txBody>
                  <a:tcPr anchor="ctr">
                    <a:solidFill>
                      <a:srgbClr val="C4D820"/>
                    </a:solidFill>
                  </a:tcPr>
                </a:tc>
                <a:extLst>
                  <a:ext uri="{0D108BD9-81ED-4DB2-BD59-A6C34878D82A}">
                    <a16:rowId xmlns:a16="http://schemas.microsoft.com/office/drawing/2014/main" val="3369953776"/>
                  </a:ext>
                </a:extLst>
              </a:tr>
              <a:tr h="640080">
                <a:tc>
                  <a:txBody>
                    <a:bodyPr/>
                    <a:lstStyle/>
                    <a:p>
                      <a:r>
                        <a:rPr lang="en-GB" sz="1200" dirty="0"/>
                        <a:t>I can clearly introduce an issue</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791852291"/>
                  </a:ext>
                </a:extLst>
              </a:tr>
              <a:tr h="640080">
                <a:tc>
                  <a:txBody>
                    <a:bodyPr/>
                    <a:lstStyle/>
                    <a:p>
                      <a:r>
                        <a:rPr lang="en-GB" sz="1200" dirty="0"/>
                        <a:t>I can explain in detail why an issue is important or relevant </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1393348339"/>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explain at least one opposing viewpoint</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334110402"/>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know different methods to persuade my audience</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092688760"/>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know what an argument is and what to include</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291509949"/>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know how to best pace my argument</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460175352"/>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know where to add pause and emphasis</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891942772"/>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use body language and gesture to add meaning</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1086216621"/>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appear confident in front of my audience</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834871628"/>
                  </a:ext>
                </a:extLst>
              </a:tr>
            </a:tbl>
          </a:graphicData>
        </a:graphic>
      </p:graphicFrame>
      <p:sp>
        <p:nvSpPr>
          <p:cNvPr id="6" name="TextBox 5">
            <a:extLst>
              <a:ext uri="{FF2B5EF4-FFF2-40B4-BE49-F238E27FC236}">
                <a16:creationId xmlns:a16="http://schemas.microsoft.com/office/drawing/2014/main" id="{A9DDFE75-6E0A-AEAE-9465-71818ED8EE1A}"/>
              </a:ext>
            </a:extLst>
          </p:cNvPr>
          <p:cNvSpPr txBox="1"/>
          <p:nvPr/>
        </p:nvSpPr>
        <p:spPr>
          <a:xfrm>
            <a:off x="260649" y="7977336"/>
            <a:ext cx="6436308" cy="1132058"/>
          </a:xfrm>
          <a:prstGeom prst="rect">
            <a:avLst/>
          </a:prstGeom>
          <a:noFill/>
          <a:ln>
            <a:solidFill>
              <a:schemeClr val="tx1"/>
            </a:solidFill>
          </a:ln>
        </p:spPr>
        <p:txBody>
          <a:bodyPr wrap="square" rtlCol="0">
            <a:spAutoFit/>
          </a:bodyPr>
          <a:lstStyle/>
          <a:p>
            <a:endParaRPr lang="en-GB" dirty="0"/>
          </a:p>
        </p:txBody>
      </p:sp>
      <p:pic>
        <p:nvPicPr>
          <p:cNvPr id="8" name="Picture 7">
            <a:extLst>
              <a:ext uri="{FF2B5EF4-FFF2-40B4-BE49-F238E27FC236}">
                <a16:creationId xmlns:a16="http://schemas.microsoft.com/office/drawing/2014/main" id="{C688196A-0C78-B301-4BA4-959E6FACA481}"/>
              </a:ext>
            </a:extLst>
          </p:cNvPr>
          <p:cNvPicPr>
            <a:picLocks noChangeAspect="1"/>
          </p:cNvPicPr>
          <p:nvPr/>
        </p:nvPicPr>
        <p:blipFill>
          <a:blip r:embed="rId2"/>
          <a:stretch>
            <a:fillRect/>
          </a:stretch>
        </p:blipFill>
        <p:spPr>
          <a:xfrm>
            <a:off x="332656" y="8101282"/>
            <a:ext cx="371539" cy="339993"/>
          </a:xfrm>
          <a:prstGeom prst="rect">
            <a:avLst/>
          </a:prstGeom>
        </p:spPr>
      </p:pic>
      <p:pic>
        <p:nvPicPr>
          <p:cNvPr id="9" name="Picture 8">
            <a:extLst>
              <a:ext uri="{FF2B5EF4-FFF2-40B4-BE49-F238E27FC236}">
                <a16:creationId xmlns:a16="http://schemas.microsoft.com/office/drawing/2014/main" id="{C3DA04B8-9D85-C1B6-94BF-38EC488A79E8}"/>
              </a:ext>
            </a:extLst>
          </p:cNvPr>
          <p:cNvPicPr>
            <a:picLocks noChangeAspect="1"/>
          </p:cNvPicPr>
          <p:nvPr/>
        </p:nvPicPr>
        <p:blipFill>
          <a:blip r:embed="rId3"/>
          <a:stretch>
            <a:fillRect/>
          </a:stretch>
        </p:blipFill>
        <p:spPr>
          <a:xfrm>
            <a:off x="332656" y="8625408"/>
            <a:ext cx="382863" cy="436788"/>
          </a:xfrm>
          <a:prstGeom prst="rect">
            <a:avLst/>
          </a:prstGeom>
        </p:spPr>
      </p:pic>
      <p:pic>
        <p:nvPicPr>
          <p:cNvPr id="10" name="Picture 9">
            <a:extLst>
              <a:ext uri="{FF2B5EF4-FFF2-40B4-BE49-F238E27FC236}">
                <a16:creationId xmlns:a16="http://schemas.microsoft.com/office/drawing/2014/main" id="{5E4A5CB1-3609-874C-8EFE-E1ACD31C4CFF}"/>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6236623" y="9153319"/>
            <a:ext cx="486743" cy="527403"/>
          </a:xfrm>
          <a:prstGeom prst="rect">
            <a:avLst/>
          </a:prstGeom>
        </p:spPr>
      </p:pic>
    </p:spTree>
    <p:extLst>
      <p:ext uri="{BB962C8B-B14F-4D97-AF65-F5344CB8AC3E}">
        <p14:creationId xmlns:p14="http://schemas.microsoft.com/office/powerpoint/2010/main" val="7196265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45724-DF5D-416E-A095-B37CCD28DE63}"/>
              </a:ext>
            </a:extLst>
          </p:cNvPr>
          <p:cNvSpPr>
            <a:spLocks noGrp="1"/>
          </p:cNvSpPr>
          <p:nvPr>
            <p:ph type="title"/>
          </p:nvPr>
        </p:nvSpPr>
        <p:spPr>
          <a:xfrm>
            <a:off x="321598" y="1064568"/>
            <a:ext cx="5915025" cy="527403"/>
          </a:xfrm>
        </p:spPr>
        <p:txBody>
          <a:bodyPr>
            <a:normAutofit fontScale="90000"/>
          </a:bodyPr>
          <a:lstStyle/>
          <a:p>
            <a:r>
              <a:rPr lang="en-GB" b="1" i="1" dirty="0">
                <a:latin typeface="+mn-lt"/>
              </a:rPr>
              <a:t>Contents</a:t>
            </a:r>
          </a:p>
        </p:txBody>
      </p:sp>
      <p:sp>
        <p:nvSpPr>
          <p:cNvPr id="3" name="Date Placeholder 2">
            <a:extLst>
              <a:ext uri="{FF2B5EF4-FFF2-40B4-BE49-F238E27FC236}">
                <a16:creationId xmlns:a16="http://schemas.microsoft.com/office/drawing/2014/main" id="{E49BFAD8-A9D1-4D71-AEFD-D3606DF615DB}"/>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47319358-C54F-480C-B166-E536E0FE50F1}"/>
              </a:ext>
            </a:extLst>
          </p:cNvPr>
          <p:cNvSpPr>
            <a:spLocks noGrp="1"/>
          </p:cNvSpPr>
          <p:nvPr>
            <p:ph type="ftr" sz="quarter" idx="11"/>
          </p:nvPr>
        </p:nvSpPr>
        <p:spPr>
          <a:xfrm>
            <a:off x="1808822" y="9181402"/>
            <a:ext cx="2628290" cy="527403"/>
          </a:xfrm>
        </p:spPr>
        <p:txBody>
          <a:bodyPr/>
          <a:lstStyle/>
          <a:p>
            <a:pPr defTabSz="457200">
              <a:lnSpc>
                <a:spcPct val="90000"/>
              </a:lnSpc>
              <a:spcAft>
                <a:spcPts val="600"/>
              </a:spcAft>
            </a:pPr>
            <a:r>
              <a:rPr lang="en-GB" dirty="0">
                <a:solidFill>
                  <a:schemeClr val="bg1">
                    <a:lumMod val="50000"/>
                    <a:alpha val="80000"/>
                  </a:schemeClr>
                </a:solidFill>
              </a:rPr>
              <a:t>ESB-RES-C244                                                             L1G2-Speech to Inform-Learner Workbook-Section 3</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CA4ABBCF-7B6A-49F7-BBAE-6667F29608F7}"/>
              </a:ext>
            </a:extLst>
          </p:cNvPr>
          <p:cNvSpPr>
            <a:spLocks noGrp="1"/>
          </p:cNvSpPr>
          <p:nvPr>
            <p:ph type="sldNum" sz="quarter" idx="12"/>
          </p:nvPr>
        </p:nvSpPr>
        <p:spPr/>
        <p:txBody>
          <a:bodyPr/>
          <a:lstStyle/>
          <a:p>
            <a:fld id="{EFC07C4F-4DD7-4452-9CBE-7B4BC77324C7}" type="slidenum">
              <a:rPr lang="en-GB" smtClean="0"/>
              <a:t>3</a:t>
            </a:fld>
            <a:endParaRPr lang="en-GB"/>
          </a:p>
        </p:txBody>
      </p:sp>
      <p:pic>
        <p:nvPicPr>
          <p:cNvPr id="7" name="Picture 6">
            <a:extLst>
              <a:ext uri="{FF2B5EF4-FFF2-40B4-BE49-F238E27FC236}">
                <a16:creationId xmlns:a16="http://schemas.microsoft.com/office/drawing/2014/main" id="{81F84C64-8D20-ACCF-D02B-FEBEFDCCD832}"/>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6236623" y="9153319"/>
            <a:ext cx="486743" cy="527403"/>
          </a:xfrm>
          <a:prstGeom prst="rect">
            <a:avLst/>
          </a:prstGeom>
        </p:spPr>
      </p:pic>
      <p:graphicFrame>
        <p:nvGraphicFramePr>
          <p:cNvPr id="6" name="Table 6">
            <a:extLst>
              <a:ext uri="{FF2B5EF4-FFF2-40B4-BE49-F238E27FC236}">
                <a16:creationId xmlns:a16="http://schemas.microsoft.com/office/drawing/2014/main" id="{BB5CB711-B3E0-9300-3CC9-7266487347D5}"/>
              </a:ext>
            </a:extLst>
          </p:cNvPr>
          <p:cNvGraphicFramePr>
            <a:graphicFrameLocks noGrp="1"/>
          </p:cNvGraphicFramePr>
          <p:nvPr>
            <p:extLst>
              <p:ext uri="{D42A27DB-BD31-4B8C-83A1-F6EECF244321}">
                <p14:modId xmlns:p14="http://schemas.microsoft.com/office/powerpoint/2010/main" val="826699070"/>
              </p:ext>
            </p:extLst>
          </p:nvPr>
        </p:nvGraphicFramePr>
        <p:xfrm>
          <a:off x="384975" y="1831212"/>
          <a:ext cx="5837832" cy="7000100"/>
        </p:xfrm>
        <a:graphic>
          <a:graphicData uri="http://schemas.openxmlformats.org/drawingml/2006/table">
            <a:tbl>
              <a:tblPr firstRow="1" bandRow="1">
                <a:tableStyleId>{EB344D84-9AFB-497E-A393-DC336BA19D2E}</a:tableStyleId>
              </a:tblPr>
              <a:tblGrid>
                <a:gridCol w="5117752">
                  <a:extLst>
                    <a:ext uri="{9D8B030D-6E8A-4147-A177-3AD203B41FA5}">
                      <a16:colId xmlns:a16="http://schemas.microsoft.com/office/drawing/2014/main" val="2086311199"/>
                    </a:ext>
                  </a:extLst>
                </a:gridCol>
                <a:gridCol w="720080">
                  <a:extLst>
                    <a:ext uri="{9D8B030D-6E8A-4147-A177-3AD203B41FA5}">
                      <a16:colId xmlns:a16="http://schemas.microsoft.com/office/drawing/2014/main" val="4226498224"/>
                    </a:ext>
                  </a:extLst>
                </a:gridCol>
              </a:tblGrid>
              <a:tr h="199254">
                <a:tc>
                  <a:txBody>
                    <a:bodyPr/>
                    <a:lstStyle/>
                    <a:p>
                      <a:r>
                        <a:rPr lang="en-GB" sz="1400" b="1" i="1" dirty="0">
                          <a:solidFill>
                            <a:schemeClr val="tx1"/>
                          </a:solidFill>
                        </a:rPr>
                        <a:t>Section 3</a:t>
                      </a:r>
                    </a:p>
                  </a:txBody>
                  <a:tcPr anchor="ctr">
                    <a:solidFill>
                      <a:srgbClr val="BFD455"/>
                    </a:solidFill>
                  </a:tcPr>
                </a:tc>
                <a:tc>
                  <a:txBody>
                    <a:bodyPr/>
                    <a:lstStyle/>
                    <a:p>
                      <a:r>
                        <a:rPr lang="en-GB" sz="1400" b="1" i="1" dirty="0">
                          <a:solidFill>
                            <a:schemeClr val="tx1"/>
                          </a:solidFill>
                        </a:rPr>
                        <a:t>Page</a:t>
                      </a:r>
                    </a:p>
                  </a:txBody>
                  <a:tcPr anchor="ctr">
                    <a:solidFill>
                      <a:srgbClr val="BFD455"/>
                    </a:solidFill>
                  </a:tcPr>
                </a:tc>
                <a:extLst>
                  <a:ext uri="{0D108BD9-81ED-4DB2-BD59-A6C34878D82A}">
                    <a16:rowId xmlns:a16="http://schemas.microsoft.com/office/drawing/2014/main" val="4039913871"/>
                  </a:ext>
                </a:extLst>
              </a:tr>
              <a:tr h="334765">
                <a:tc>
                  <a:txBody>
                    <a:bodyPr/>
                    <a:lstStyle/>
                    <a:p>
                      <a:r>
                        <a:rPr lang="en-GB" sz="1200" b="0" i="1" dirty="0">
                          <a:solidFill>
                            <a:schemeClr val="tx1"/>
                          </a:solidFill>
                        </a:rPr>
                        <a:t>Self-assessment</a:t>
                      </a:r>
                    </a:p>
                  </a:txBody>
                  <a:tcPr anchor="ctr"/>
                </a:tc>
                <a:tc>
                  <a:txBody>
                    <a:bodyPr/>
                    <a:lstStyle/>
                    <a:p>
                      <a:r>
                        <a:rPr lang="en-GB" sz="1200" b="0" i="1" dirty="0">
                          <a:solidFill>
                            <a:schemeClr val="tx1"/>
                          </a:solidFill>
                        </a:rPr>
                        <a:t>4</a:t>
                      </a:r>
                    </a:p>
                  </a:txBody>
                  <a:tcPr anchor="ctr"/>
                </a:tc>
                <a:extLst>
                  <a:ext uri="{0D108BD9-81ED-4DB2-BD59-A6C34878D82A}">
                    <a16:rowId xmlns:a16="http://schemas.microsoft.com/office/drawing/2014/main" val="481516780"/>
                  </a:ext>
                </a:extLst>
              </a:tr>
              <a:tr h="334765">
                <a:tc>
                  <a:txBody>
                    <a:bodyPr/>
                    <a:lstStyle/>
                    <a:p>
                      <a:r>
                        <a:rPr lang="en-GB" sz="1200" b="0" i="1" dirty="0">
                          <a:solidFill>
                            <a:schemeClr val="tx1"/>
                          </a:solidFill>
                        </a:rPr>
                        <a:t>What matters?</a:t>
                      </a:r>
                    </a:p>
                  </a:txBody>
                  <a:tcPr anchor="ctr"/>
                </a:tc>
                <a:tc>
                  <a:txBody>
                    <a:bodyPr/>
                    <a:lstStyle/>
                    <a:p>
                      <a:r>
                        <a:rPr lang="en-GB" sz="1200" b="0" i="1" dirty="0">
                          <a:solidFill>
                            <a:schemeClr val="tx1"/>
                          </a:solidFill>
                        </a:rPr>
                        <a:t>5</a:t>
                      </a:r>
                    </a:p>
                  </a:txBody>
                  <a:tcPr anchor="ctr"/>
                </a:tc>
                <a:extLst>
                  <a:ext uri="{0D108BD9-81ED-4DB2-BD59-A6C34878D82A}">
                    <a16:rowId xmlns:a16="http://schemas.microsoft.com/office/drawing/2014/main" val="2884626282"/>
                  </a:ext>
                </a:extLst>
              </a:tr>
              <a:tr h="334765">
                <a:tc>
                  <a:txBody>
                    <a:bodyPr/>
                    <a:lstStyle/>
                    <a:p>
                      <a:r>
                        <a:rPr lang="en-GB" sz="1200" b="0" i="1" dirty="0">
                          <a:solidFill>
                            <a:schemeClr val="tx1"/>
                          </a:solidFill>
                        </a:rPr>
                        <a:t>Local, national, global</a:t>
                      </a:r>
                    </a:p>
                  </a:txBody>
                  <a:tcPr anchor="ctr"/>
                </a:tc>
                <a:tc>
                  <a:txBody>
                    <a:bodyPr/>
                    <a:lstStyle/>
                    <a:p>
                      <a:r>
                        <a:rPr lang="en-GB" sz="1200" b="0" i="1" dirty="0">
                          <a:solidFill>
                            <a:schemeClr val="tx1"/>
                          </a:solidFill>
                        </a:rPr>
                        <a:t>6</a:t>
                      </a:r>
                    </a:p>
                  </a:txBody>
                  <a:tcPr anchor="ctr"/>
                </a:tc>
                <a:extLst>
                  <a:ext uri="{0D108BD9-81ED-4DB2-BD59-A6C34878D82A}">
                    <a16:rowId xmlns:a16="http://schemas.microsoft.com/office/drawing/2014/main" val="1193783271"/>
                  </a:ext>
                </a:extLst>
              </a:tr>
              <a:tr h="334765">
                <a:tc>
                  <a:txBody>
                    <a:bodyPr/>
                    <a:lstStyle/>
                    <a:p>
                      <a:r>
                        <a:rPr lang="en-GB" sz="1200" b="0" i="1" dirty="0">
                          <a:solidFill>
                            <a:schemeClr val="tx1"/>
                          </a:solidFill>
                        </a:rPr>
                        <a:t>What matters to you?</a:t>
                      </a:r>
                    </a:p>
                  </a:txBody>
                  <a:tcPr marL="63305" marR="63305" marT="31652" marB="31652" anchor="ctr"/>
                </a:tc>
                <a:tc>
                  <a:txBody>
                    <a:bodyPr/>
                    <a:lstStyle/>
                    <a:p>
                      <a:r>
                        <a:rPr lang="en-GB" sz="1200" b="0" i="1" dirty="0">
                          <a:solidFill>
                            <a:schemeClr val="tx1"/>
                          </a:solidFill>
                        </a:rPr>
                        <a:t>7</a:t>
                      </a:r>
                    </a:p>
                  </a:txBody>
                  <a:tcPr marL="63305" marR="63305" marT="31652" marB="31652" anchor="ctr"/>
                </a:tc>
                <a:extLst>
                  <a:ext uri="{0D108BD9-81ED-4DB2-BD59-A6C34878D82A}">
                    <a16:rowId xmlns:a16="http://schemas.microsoft.com/office/drawing/2014/main" val="3466589278"/>
                  </a:ext>
                </a:extLst>
              </a:tr>
              <a:tr h="334765">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0" i="1" dirty="0">
                          <a:solidFill>
                            <a:schemeClr val="tx1"/>
                          </a:solidFill>
                        </a:rPr>
                        <a:t>Introduction</a:t>
                      </a:r>
                    </a:p>
                  </a:txBody>
                  <a:tcPr marL="63305" marR="63305" marT="31652" marB="31652" anchor="ctr"/>
                </a:tc>
                <a:tc>
                  <a:txBody>
                    <a:bodyPr/>
                    <a:lstStyle/>
                    <a:p>
                      <a:r>
                        <a:rPr lang="en-GB" sz="1200" b="0" i="1" dirty="0">
                          <a:solidFill>
                            <a:schemeClr val="tx1"/>
                          </a:solidFill>
                        </a:rPr>
                        <a:t>8</a:t>
                      </a:r>
                    </a:p>
                  </a:txBody>
                  <a:tcPr marL="63305" marR="63305" marT="31652" marB="31652" anchor="ctr"/>
                </a:tc>
                <a:extLst>
                  <a:ext uri="{0D108BD9-81ED-4DB2-BD59-A6C34878D82A}">
                    <a16:rowId xmlns:a16="http://schemas.microsoft.com/office/drawing/2014/main" val="89622902"/>
                  </a:ext>
                </a:extLst>
              </a:tr>
              <a:tr h="334765">
                <a:tc>
                  <a:txBody>
                    <a:bodyPr/>
                    <a:lstStyle/>
                    <a:p>
                      <a:r>
                        <a:rPr lang="en-GB" sz="1200" b="0" i="1" dirty="0">
                          <a:solidFill>
                            <a:schemeClr val="tx1"/>
                          </a:solidFill>
                        </a:rPr>
                        <a:t>The context of the argument </a:t>
                      </a:r>
                    </a:p>
                  </a:txBody>
                  <a:tcPr marL="63305" marR="63305" marT="31652" marB="31652" anchor="ctr"/>
                </a:tc>
                <a:tc>
                  <a:txBody>
                    <a:bodyPr/>
                    <a:lstStyle/>
                    <a:p>
                      <a:r>
                        <a:rPr lang="en-GB" sz="1200" b="0" i="1" dirty="0">
                          <a:solidFill>
                            <a:schemeClr val="tx1"/>
                          </a:solidFill>
                        </a:rPr>
                        <a:t>9-10</a:t>
                      </a:r>
                    </a:p>
                  </a:txBody>
                  <a:tcPr marL="63305" marR="63305" marT="31652" marB="31652" anchor="ctr"/>
                </a:tc>
                <a:extLst>
                  <a:ext uri="{0D108BD9-81ED-4DB2-BD59-A6C34878D82A}">
                    <a16:rowId xmlns:a16="http://schemas.microsoft.com/office/drawing/2014/main" val="4186474435"/>
                  </a:ext>
                </a:extLst>
              </a:tr>
              <a:tr h="334765">
                <a:tc>
                  <a:txBody>
                    <a:bodyPr/>
                    <a:lstStyle/>
                    <a:p>
                      <a:r>
                        <a:rPr lang="en-GB" sz="1200" b="0" i="1" dirty="0">
                          <a:solidFill>
                            <a:schemeClr val="tx1"/>
                          </a:solidFill>
                        </a:rPr>
                        <a:t>Persuasion</a:t>
                      </a:r>
                    </a:p>
                  </a:txBody>
                  <a:tcPr marL="63305" marR="63305" marT="31652" marB="31652" anchor="ctr"/>
                </a:tc>
                <a:tc>
                  <a:txBody>
                    <a:bodyPr/>
                    <a:lstStyle/>
                    <a:p>
                      <a:r>
                        <a:rPr lang="en-GB" sz="1200" b="0" i="1" dirty="0">
                          <a:solidFill>
                            <a:schemeClr val="tx1"/>
                          </a:solidFill>
                        </a:rPr>
                        <a:t>11</a:t>
                      </a:r>
                    </a:p>
                  </a:txBody>
                  <a:tcPr marL="63305" marR="63305" marT="31652" marB="31652" anchor="ctr"/>
                </a:tc>
                <a:extLst>
                  <a:ext uri="{0D108BD9-81ED-4DB2-BD59-A6C34878D82A}">
                    <a16:rowId xmlns:a16="http://schemas.microsoft.com/office/drawing/2014/main" val="2814360545"/>
                  </a:ext>
                </a:extLst>
              </a:tr>
              <a:tr h="334765">
                <a:tc>
                  <a:txBody>
                    <a:bodyPr/>
                    <a:lstStyle/>
                    <a:p>
                      <a:r>
                        <a:rPr lang="en-GB" sz="1200" b="0" i="1" dirty="0">
                          <a:solidFill>
                            <a:schemeClr val="tx1"/>
                          </a:solidFill>
                        </a:rPr>
                        <a:t>Common persuasive techniques</a:t>
                      </a:r>
                    </a:p>
                  </a:txBody>
                  <a:tcPr marL="63305" marR="63305" marT="31652" marB="31652" anchor="ctr"/>
                </a:tc>
                <a:tc>
                  <a:txBody>
                    <a:bodyPr/>
                    <a:lstStyle/>
                    <a:p>
                      <a:r>
                        <a:rPr lang="en-GB" sz="1200" b="0" i="1" dirty="0">
                          <a:solidFill>
                            <a:schemeClr val="tx1"/>
                          </a:solidFill>
                        </a:rPr>
                        <a:t>12</a:t>
                      </a:r>
                    </a:p>
                  </a:txBody>
                  <a:tcPr marL="63305" marR="63305" marT="31652" marB="31652" anchor="ctr"/>
                </a:tc>
                <a:extLst>
                  <a:ext uri="{0D108BD9-81ED-4DB2-BD59-A6C34878D82A}">
                    <a16:rowId xmlns:a16="http://schemas.microsoft.com/office/drawing/2014/main" val="2924940836"/>
                  </a:ext>
                </a:extLst>
              </a:tr>
              <a:tr h="334765">
                <a:tc>
                  <a:txBody>
                    <a:bodyPr/>
                    <a:lstStyle/>
                    <a:p>
                      <a:r>
                        <a:rPr lang="en-GB" sz="1200" b="0" i="1" dirty="0">
                          <a:solidFill>
                            <a:schemeClr val="tx1"/>
                          </a:solidFill>
                        </a:rPr>
                        <a:t>Persuasive techniques cheat sheet</a:t>
                      </a:r>
                    </a:p>
                  </a:txBody>
                  <a:tcPr marL="63305" marR="63305" marT="31652" marB="31652" anchor="ctr"/>
                </a:tc>
                <a:tc>
                  <a:txBody>
                    <a:bodyPr/>
                    <a:lstStyle/>
                    <a:p>
                      <a:r>
                        <a:rPr lang="en-GB" sz="1200" b="0" i="1" dirty="0">
                          <a:solidFill>
                            <a:schemeClr val="tx1"/>
                          </a:solidFill>
                        </a:rPr>
                        <a:t>13</a:t>
                      </a:r>
                    </a:p>
                  </a:txBody>
                  <a:tcPr marL="63305" marR="63305" marT="31652" marB="31652" anchor="ctr"/>
                </a:tc>
                <a:extLst>
                  <a:ext uri="{0D108BD9-81ED-4DB2-BD59-A6C34878D82A}">
                    <a16:rowId xmlns:a16="http://schemas.microsoft.com/office/drawing/2014/main" val="873324859"/>
                  </a:ext>
                </a:extLst>
              </a:tr>
              <a:tr h="334765">
                <a:tc>
                  <a:txBody>
                    <a:bodyPr/>
                    <a:lstStyle/>
                    <a:p>
                      <a:r>
                        <a:rPr lang="en-GB" sz="1200" b="0" i="1" dirty="0">
                          <a:solidFill>
                            <a:schemeClr val="tx1"/>
                          </a:solidFill>
                        </a:rPr>
                        <a:t>Example</a:t>
                      </a:r>
                    </a:p>
                  </a:txBody>
                  <a:tcPr marL="63305" marR="63305" marT="31652" marB="31652" anchor="ctr"/>
                </a:tc>
                <a:tc>
                  <a:txBody>
                    <a:bodyPr/>
                    <a:lstStyle/>
                    <a:p>
                      <a:r>
                        <a:rPr lang="en-GB" sz="1200" b="0" i="1" dirty="0">
                          <a:solidFill>
                            <a:schemeClr val="tx1"/>
                          </a:solidFill>
                        </a:rPr>
                        <a:t>14</a:t>
                      </a:r>
                    </a:p>
                  </a:txBody>
                  <a:tcPr marL="63305" marR="63305" marT="31652" marB="31652" anchor="ctr"/>
                </a:tc>
                <a:extLst>
                  <a:ext uri="{0D108BD9-81ED-4DB2-BD59-A6C34878D82A}">
                    <a16:rowId xmlns:a16="http://schemas.microsoft.com/office/drawing/2014/main" val="3448366318"/>
                  </a:ext>
                </a:extLst>
              </a:tr>
              <a:tr h="334765">
                <a:tc>
                  <a:txBody>
                    <a:bodyPr/>
                    <a:lstStyle/>
                    <a:p>
                      <a:r>
                        <a:rPr lang="en-GB" sz="1200" b="0" i="1" dirty="0">
                          <a:solidFill>
                            <a:schemeClr val="tx1"/>
                          </a:solidFill>
                        </a:rPr>
                        <a:t>Planning an argument</a:t>
                      </a:r>
                    </a:p>
                  </a:txBody>
                  <a:tcPr marL="63305" marR="63305" marT="31652" marB="31652" anchor="ctr"/>
                </a:tc>
                <a:tc>
                  <a:txBody>
                    <a:bodyPr/>
                    <a:lstStyle/>
                    <a:p>
                      <a:r>
                        <a:rPr lang="en-GB" sz="1200" b="0" i="1" dirty="0">
                          <a:solidFill>
                            <a:schemeClr val="tx1"/>
                          </a:solidFill>
                        </a:rPr>
                        <a:t>15</a:t>
                      </a:r>
                    </a:p>
                  </a:txBody>
                  <a:tcPr marL="63305" marR="63305" marT="31652" marB="31652" anchor="ctr"/>
                </a:tc>
                <a:extLst>
                  <a:ext uri="{0D108BD9-81ED-4DB2-BD59-A6C34878D82A}">
                    <a16:rowId xmlns:a16="http://schemas.microsoft.com/office/drawing/2014/main" val="867368520"/>
                  </a:ext>
                </a:extLst>
              </a:tr>
              <a:tr h="334765">
                <a:tc>
                  <a:txBody>
                    <a:bodyPr/>
                    <a:lstStyle/>
                    <a:p>
                      <a:r>
                        <a:rPr lang="en-GB" sz="1200" i="1" dirty="0"/>
                        <a:t>Persuasive techniques</a:t>
                      </a:r>
                    </a:p>
                  </a:txBody>
                  <a:tcPr marL="63305" marR="63305" marT="31652" marB="31652" anchor="ctr"/>
                </a:tc>
                <a:tc>
                  <a:txBody>
                    <a:bodyPr/>
                    <a:lstStyle/>
                    <a:p>
                      <a:r>
                        <a:rPr lang="en-GB" sz="1200" i="1" dirty="0"/>
                        <a:t>16</a:t>
                      </a:r>
                    </a:p>
                  </a:txBody>
                  <a:tcPr marL="63305" marR="63305" marT="31652" marB="31652" anchor="ctr"/>
                </a:tc>
                <a:extLst>
                  <a:ext uri="{0D108BD9-81ED-4DB2-BD59-A6C34878D82A}">
                    <a16:rowId xmlns:a16="http://schemas.microsoft.com/office/drawing/2014/main" val="4151559740"/>
                  </a:ext>
                </a:extLst>
              </a:tr>
              <a:tr h="334765">
                <a:tc>
                  <a:txBody>
                    <a:bodyPr/>
                    <a:lstStyle/>
                    <a:p>
                      <a:r>
                        <a:rPr lang="en-GB" sz="1200" b="0" i="1" dirty="0">
                          <a:solidFill>
                            <a:schemeClr val="tx1"/>
                          </a:solidFill>
                        </a:rPr>
                        <a:t>Appropriate speed</a:t>
                      </a:r>
                    </a:p>
                  </a:txBody>
                  <a:tcPr anchor="ctr"/>
                </a:tc>
                <a:tc>
                  <a:txBody>
                    <a:bodyPr/>
                    <a:lstStyle/>
                    <a:p>
                      <a:r>
                        <a:rPr lang="en-GB" sz="1200" b="0" i="1" dirty="0">
                          <a:solidFill>
                            <a:schemeClr val="tx1"/>
                          </a:solidFill>
                        </a:rPr>
                        <a:t>17</a:t>
                      </a:r>
                    </a:p>
                  </a:txBody>
                  <a:tcPr marL="63305" marR="63305" marT="31652" marB="31652" anchor="ctr"/>
                </a:tc>
                <a:extLst>
                  <a:ext uri="{0D108BD9-81ED-4DB2-BD59-A6C34878D82A}">
                    <a16:rowId xmlns:a16="http://schemas.microsoft.com/office/drawing/2014/main" val="3462698668"/>
                  </a:ext>
                </a:extLst>
              </a:tr>
              <a:tr h="334765">
                <a:tc>
                  <a:txBody>
                    <a:bodyPr/>
                    <a:lstStyle/>
                    <a:p>
                      <a:r>
                        <a:rPr lang="en-GB" sz="1200" b="0" i="1" dirty="0">
                          <a:solidFill>
                            <a:schemeClr val="tx1"/>
                          </a:solidFill>
                        </a:rPr>
                        <a:t>A change of pace</a:t>
                      </a:r>
                    </a:p>
                  </a:txBody>
                  <a:tcPr anchor="ctr"/>
                </a:tc>
                <a:tc>
                  <a:txBody>
                    <a:bodyPr/>
                    <a:lstStyle/>
                    <a:p>
                      <a:r>
                        <a:rPr lang="en-GB" sz="1200" b="0" i="1" dirty="0">
                          <a:solidFill>
                            <a:schemeClr val="tx1"/>
                          </a:solidFill>
                        </a:rPr>
                        <a:t>18</a:t>
                      </a:r>
                    </a:p>
                  </a:txBody>
                  <a:tcPr marL="63305" marR="63305" marT="31652" marB="31652" anchor="ctr"/>
                </a:tc>
                <a:extLst>
                  <a:ext uri="{0D108BD9-81ED-4DB2-BD59-A6C34878D82A}">
                    <a16:rowId xmlns:a16="http://schemas.microsoft.com/office/drawing/2014/main" val="2876334617"/>
                  </a:ext>
                </a:extLst>
              </a:tr>
              <a:tr h="334765">
                <a:tc>
                  <a:txBody>
                    <a:bodyPr/>
                    <a:lstStyle/>
                    <a:p>
                      <a:r>
                        <a:rPr lang="en-GB" sz="1200" b="0" i="1" dirty="0">
                          <a:solidFill>
                            <a:schemeClr val="tx1"/>
                          </a:solidFill>
                        </a:rPr>
                        <a:t>Using voice for emphasis</a:t>
                      </a:r>
                    </a:p>
                  </a:txBody>
                  <a:tcPr anchor="ctr"/>
                </a:tc>
                <a:tc>
                  <a:txBody>
                    <a:bodyPr/>
                    <a:lstStyle/>
                    <a:p>
                      <a:r>
                        <a:rPr lang="en-GB" sz="1200" b="0" i="1" dirty="0">
                          <a:solidFill>
                            <a:schemeClr val="tx1"/>
                          </a:solidFill>
                        </a:rPr>
                        <a:t>19</a:t>
                      </a:r>
                    </a:p>
                  </a:txBody>
                  <a:tcPr marL="63305" marR="63305" marT="31652" marB="31652" anchor="ctr"/>
                </a:tc>
                <a:extLst>
                  <a:ext uri="{0D108BD9-81ED-4DB2-BD59-A6C34878D82A}">
                    <a16:rowId xmlns:a16="http://schemas.microsoft.com/office/drawing/2014/main" val="1176741013"/>
                  </a:ext>
                </a:extLst>
              </a:tr>
              <a:tr h="334765">
                <a:tc>
                  <a:txBody>
                    <a:bodyPr/>
                    <a:lstStyle/>
                    <a:p>
                      <a:r>
                        <a:rPr lang="en-GB" sz="1200" b="0" i="1" dirty="0">
                          <a:solidFill>
                            <a:schemeClr val="tx1"/>
                          </a:solidFill>
                        </a:rPr>
                        <a:t>Using body language for emphasis</a:t>
                      </a:r>
                    </a:p>
                  </a:txBody>
                  <a:tcPr anchor="ctr"/>
                </a:tc>
                <a:tc>
                  <a:txBody>
                    <a:bodyPr/>
                    <a:lstStyle/>
                    <a:p>
                      <a:r>
                        <a:rPr lang="en-GB" sz="1200" b="0" i="1" dirty="0">
                          <a:solidFill>
                            <a:schemeClr val="tx1"/>
                          </a:solidFill>
                        </a:rPr>
                        <a:t>20</a:t>
                      </a:r>
                    </a:p>
                  </a:txBody>
                  <a:tcPr marL="63305" marR="63305" marT="31652" marB="31652" anchor="ctr"/>
                </a:tc>
                <a:extLst>
                  <a:ext uri="{0D108BD9-81ED-4DB2-BD59-A6C34878D82A}">
                    <a16:rowId xmlns:a16="http://schemas.microsoft.com/office/drawing/2014/main" val="2656381537"/>
                  </a:ext>
                </a:extLst>
              </a:tr>
              <a:tr h="334765">
                <a:tc>
                  <a:txBody>
                    <a:bodyPr/>
                    <a:lstStyle/>
                    <a:p>
                      <a:r>
                        <a:rPr lang="en-GB" sz="1200" b="0" i="1" dirty="0">
                          <a:solidFill>
                            <a:schemeClr val="tx1"/>
                          </a:solidFill>
                        </a:rPr>
                        <a:t>Pause for effect</a:t>
                      </a:r>
                    </a:p>
                  </a:txBody>
                  <a:tcPr anchor="ctr"/>
                </a:tc>
                <a:tc>
                  <a:txBody>
                    <a:bodyPr/>
                    <a:lstStyle/>
                    <a:p>
                      <a:r>
                        <a:rPr lang="en-GB" sz="1200" i="1" dirty="0"/>
                        <a:t>21</a:t>
                      </a:r>
                    </a:p>
                  </a:txBody>
                  <a:tcPr marL="63305" marR="63305" marT="31652" marB="31652" anchor="ctr"/>
                </a:tc>
                <a:extLst>
                  <a:ext uri="{0D108BD9-81ED-4DB2-BD59-A6C34878D82A}">
                    <a16:rowId xmlns:a16="http://schemas.microsoft.com/office/drawing/2014/main" val="743497791"/>
                  </a:ext>
                </a:extLst>
              </a:tr>
              <a:tr h="334765">
                <a:tc>
                  <a:txBody>
                    <a:bodyPr/>
                    <a:lstStyle/>
                    <a:p>
                      <a:r>
                        <a:rPr lang="en-GB" sz="1200" b="0" i="1" dirty="0">
                          <a:solidFill>
                            <a:schemeClr val="tx1"/>
                          </a:solidFill>
                        </a:rPr>
                        <a:t>Pause, pace, and emphasis</a:t>
                      </a:r>
                    </a:p>
                  </a:txBody>
                  <a:tcPr anchor="ctr"/>
                </a:tc>
                <a:tc>
                  <a:txBody>
                    <a:bodyPr/>
                    <a:lstStyle/>
                    <a:p>
                      <a:r>
                        <a:rPr lang="en-GB" sz="1200" b="0" i="1" dirty="0">
                          <a:solidFill>
                            <a:schemeClr val="tx1"/>
                          </a:solidFill>
                        </a:rPr>
                        <a:t>22</a:t>
                      </a:r>
                    </a:p>
                  </a:txBody>
                  <a:tcPr marL="63305" marR="63305" marT="31652" marB="31652" anchor="ctr"/>
                </a:tc>
                <a:extLst>
                  <a:ext uri="{0D108BD9-81ED-4DB2-BD59-A6C34878D82A}">
                    <a16:rowId xmlns:a16="http://schemas.microsoft.com/office/drawing/2014/main" val="2607572444"/>
                  </a:ext>
                </a:extLst>
              </a:tr>
              <a:tr h="334765">
                <a:tc>
                  <a:txBody>
                    <a:bodyPr/>
                    <a:lstStyle/>
                    <a:p>
                      <a:r>
                        <a:rPr lang="en-GB" sz="1200" b="0" i="1" dirty="0">
                          <a:solidFill>
                            <a:schemeClr val="tx1"/>
                          </a:solidFill>
                        </a:rPr>
                        <a:t>Emotion walk reflection and confidence</a:t>
                      </a:r>
                    </a:p>
                  </a:txBody>
                  <a:tcPr anchor="ctr"/>
                </a:tc>
                <a:tc>
                  <a:txBody>
                    <a:bodyPr/>
                    <a:lstStyle/>
                    <a:p>
                      <a:r>
                        <a:rPr lang="en-GB" sz="1200" b="0" i="1" dirty="0">
                          <a:solidFill>
                            <a:schemeClr val="tx1"/>
                          </a:solidFill>
                        </a:rPr>
                        <a:t>23</a:t>
                      </a:r>
                    </a:p>
                  </a:txBody>
                  <a:tcPr marL="63305" marR="63305" marT="31652" marB="31652" anchor="ctr"/>
                </a:tc>
                <a:extLst>
                  <a:ext uri="{0D108BD9-81ED-4DB2-BD59-A6C34878D82A}">
                    <a16:rowId xmlns:a16="http://schemas.microsoft.com/office/drawing/2014/main" val="701952046"/>
                  </a:ext>
                </a:extLst>
              </a:tr>
              <a:tr h="334765">
                <a:tc>
                  <a:txBody>
                    <a:bodyPr/>
                    <a:lstStyle/>
                    <a:p>
                      <a:r>
                        <a:rPr lang="en-GB" sz="1200" i="1" dirty="0"/>
                        <a:t>Self-assessment </a:t>
                      </a:r>
                    </a:p>
                  </a:txBody>
                  <a:tcPr anchor="ctr"/>
                </a:tc>
                <a:tc>
                  <a:txBody>
                    <a:bodyPr/>
                    <a:lstStyle/>
                    <a:p>
                      <a:r>
                        <a:rPr lang="en-GB" sz="1200" i="1" dirty="0"/>
                        <a:t>24</a:t>
                      </a:r>
                    </a:p>
                  </a:txBody>
                  <a:tcPr marL="63305" marR="63305" marT="31652" marB="31652" anchor="ctr"/>
                </a:tc>
                <a:extLst>
                  <a:ext uri="{0D108BD9-81ED-4DB2-BD59-A6C34878D82A}">
                    <a16:rowId xmlns:a16="http://schemas.microsoft.com/office/drawing/2014/main" val="164942328"/>
                  </a:ext>
                </a:extLst>
              </a:tr>
            </a:tbl>
          </a:graphicData>
        </a:graphic>
      </p:graphicFrame>
    </p:spTree>
    <p:extLst>
      <p:ext uri="{BB962C8B-B14F-4D97-AF65-F5344CB8AC3E}">
        <p14:creationId xmlns:p14="http://schemas.microsoft.com/office/powerpoint/2010/main" val="12965713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E4C9B-F572-4553-868F-071B7E4DF370}"/>
              </a:ext>
            </a:extLst>
          </p:cNvPr>
          <p:cNvSpPr>
            <a:spLocks noGrp="1"/>
          </p:cNvSpPr>
          <p:nvPr>
            <p:ph type="title"/>
          </p:nvPr>
        </p:nvSpPr>
        <p:spPr>
          <a:xfrm>
            <a:off x="260648" y="932434"/>
            <a:ext cx="5915025" cy="648067"/>
          </a:xfrm>
        </p:spPr>
        <p:txBody>
          <a:bodyPr/>
          <a:lstStyle/>
          <a:p>
            <a:r>
              <a:rPr lang="en-GB" b="1" i="1" dirty="0"/>
              <a:t>Self-Assessment</a:t>
            </a:r>
          </a:p>
        </p:txBody>
      </p:sp>
      <p:sp>
        <p:nvSpPr>
          <p:cNvPr id="3" name="Date Placeholder 2">
            <a:extLst>
              <a:ext uri="{FF2B5EF4-FFF2-40B4-BE49-F238E27FC236}">
                <a16:creationId xmlns:a16="http://schemas.microsoft.com/office/drawing/2014/main" id="{DA037E23-8190-40C0-A180-B3D5B99A38E5}"/>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E117655-7943-454B-AE7C-4F66A48E4474}"/>
              </a:ext>
            </a:extLst>
          </p:cNvPr>
          <p:cNvSpPr>
            <a:spLocks noGrp="1"/>
          </p:cNvSpPr>
          <p:nvPr>
            <p:ph type="ftr" sz="quarter" idx="11"/>
          </p:nvPr>
        </p:nvSpPr>
        <p:spPr>
          <a:xfrm>
            <a:off x="1808822" y="9181402"/>
            <a:ext cx="2628290" cy="527403"/>
          </a:xfrm>
        </p:spPr>
        <p:txBody>
          <a:bodyPr/>
          <a:lstStyle/>
          <a:p>
            <a:pPr defTabSz="457200">
              <a:lnSpc>
                <a:spcPct val="90000"/>
              </a:lnSpc>
              <a:spcAft>
                <a:spcPts val="600"/>
              </a:spcAft>
            </a:pPr>
            <a:r>
              <a:rPr lang="en-GB" dirty="0">
                <a:solidFill>
                  <a:schemeClr val="bg1">
                    <a:lumMod val="50000"/>
                    <a:alpha val="80000"/>
                  </a:schemeClr>
                </a:solidFill>
              </a:rPr>
              <a:t>ESB-RES-C244                                                             L1G2-Speech to Inform-Learner Workbook-Section 3</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B79A4187-BA8D-4049-9EDD-B1ECB3D51F24}"/>
              </a:ext>
            </a:extLst>
          </p:cNvPr>
          <p:cNvSpPr>
            <a:spLocks noGrp="1"/>
          </p:cNvSpPr>
          <p:nvPr>
            <p:ph type="sldNum" sz="quarter" idx="12"/>
          </p:nvPr>
        </p:nvSpPr>
        <p:spPr/>
        <p:txBody>
          <a:bodyPr/>
          <a:lstStyle/>
          <a:p>
            <a:fld id="{EFC07C4F-4DD7-4452-9CBE-7B4BC77324C7}" type="slidenum">
              <a:rPr lang="en-GB" smtClean="0"/>
              <a:t>4</a:t>
            </a:fld>
            <a:endParaRPr lang="en-GB"/>
          </a:p>
        </p:txBody>
      </p:sp>
      <p:graphicFrame>
        <p:nvGraphicFramePr>
          <p:cNvPr id="7" name="Table 6">
            <a:extLst>
              <a:ext uri="{FF2B5EF4-FFF2-40B4-BE49-F238E27FC236}">
                <a16:creationId xmlns:a16="http://schemas.microsoft.com/office/drawing/2014/main" id="{D4D04EFD-5A01-4E23-9BB8-7F41ADF11916}"/>
              </a:ext>
            </a:extLst>
          </p:cNvPr>
          <p:cNvGraphicFramePr>
            <a:graphicFrameLocks noGrp="1"/>
          </p:cNvGraphicFramePr>
          <p:nvPr>
            <p:extLst>
              <p:ext uri="{D42A27DB-BD31-4B8C-83A1-F6EECF244321}">
                <p14:modId xmlns:p14="http://schemas.microsoft.com/office/powerpoint/2010/main" val="2539997213"/>
              </p:ext>
            </p:extLst>
          </p:nvPr>
        </p:nvGraphicFramePr>
        <p:xfrm>
          <a:off x="260648" y="1583081"/>
          <a:ext cx="6416341" cy="6288122"/>
        </p:xfrm>
        <a:graphic>
          <a:graphicData uri="http://schemas.openxmlformats.org/drawingml/2006/table">
            <a:tbl>
              <a:tblPr firstRow="1" bandRow="1">
                <a:tableStyleId>{5940675A-B579-460E-94D1-54222C63F5DA}</a:tableStyleId>
              </a:tblPr>
              <a:tblGrid>
                <a:gridCol w="1872208">
                  <a:extLst>
                    <a:ext uri="{9D8B030D-6E8A-4147-A177-3AD203B41FA5}">
                      <a16:colId xmlns:a16="http://schemas.microsoft.com/office/drawing/2014/main" val="787868252"/>
                    </a:ext>
                  </a:extLst>
                </a:gridCol>
                <a:gridCol w="1514711">
                  <a:extLst>
                    <a:ext uri="{9D8B030D-6E8A-4147-A177-3AD203B41FA5}">
                      <a16:colId xmlns:a16="http://schemas.microsoft.com/office/drawing/2014/main" val="3878249721"/>
                    </a:ext>
                  </a:extLst>
                </a:gridCol>
                <a:gridCol w="1514711">
                  <a:extLst>
                    <a:ext uri="{9D8B030D-6E8A-4147-A177-3AD203B41FA5}">
                      <a16:colId xmlns:a16="http://schemas.microsoft.com/office/drawing/2014/main" val="590961038"/>
                    </a:ext>
                  </a:extLst>
                </a:gridCol>
                <a:gridCol w="1514711">
                  <a:extLst>
                    <a:ext uri="{9D8B030D-6E8A-4147-A177-3AD203B41FA5}">
                      <a16:colId xmlns:a16="http://schemas.microsoft.com/office/drawing/2014/main" val="3948152569"/>
                    </a:ext>
                  </a:extLst>
                </a:gridCol>
              </a:tblGrid>
              <a:tr h="527402">
                <a:tc>
                  <a:txBody>
                    <a:bodyPr/>
                    <a:lstStyle/>
                    <a:p>
                      <a:pPr algn="ctr"/>
                      <a:r>
                        <a:rPr lang="en-GB" sz="1200" dirty="0"/>
                        <a:t>Skill</a:t>
                      </a:r>
                    </a:p>
                  </a:txBody>
                  <a:tcPr anchor="ctr"/>
                </a:tc>
                <a:tc>
                  <a:txBody>
                    <a:bodyPr/>
                    <a:lstStyle/>
                    <a:p>
                      <a:pPr algn="ctr"/>
                      <a:r>
                        <a:rPr lang="en-GB" sz="1200" dirty="0"/>
                        <a:t>Not Confident</a:t>
                      </a:r>
                    </a:p>
                  </a:txBody>
                  <a:tcPr anchor="ctr">
                    <a:solidFill>
                      <a:srgbClr val="F4891C"/>
                    </a:solidFill>
                  </a:tcPr>
                </a:tc>
                <a:tc>
                  <a:txBody>
                    <a:bodyPr/>
                    <a:lstStyle/>
                    <a:p>
                      <a:pPr algn="ctr"/>
                      <a:r>
                        <a:rPr lang="en-GB" sz="1200" dirty="0"/>
                        <a:t>Somewhat Confident</a:t>
                      </a:r>
                    </a:p>
                  </a:txBody>
                  <a:tcPr anchor="ctr">
                    <a:solidFill>
                      <a:srgbClr val="FBD109"/>
                    </a:solidFill>
                  </a:tcPr>
                </a:tc>
                <a:tc>
                  <a:txBody>
                    <a:bodyPr/>
                    <a:lstStyle/>
                    <a:p>
                      <a:pPr algn="ctr"/>
                      <a:r>
                        <a:rPr lang="en-GB" sz="1200" dirty="0"/>
                        <a:t>Very Confident</a:t>
                      </a:r>
                    </a:p>
                  </a:txBody>
                  <a:tcPr anchor="ctr">
                    <a:solidFill>
                      <a:srgbClr val="C4D820"/>
                    </a:solidFill>
                  </a:tcPr>
                </a:tc>
                <a:extLst>
                  <a:ext uri="{0D108BD9-81ED-4DB2-BD59-A6C34878D82A}">
                    <a16:rowId xmlns:a16="http://schemas.microsoft.com/office/drawing/2014/main" val="3369953776"/>
                  </a:ext>
                </a:extLst>
              </a:tr>
              <a:tr h="640080">
                <a:tc>
                  <a:txBody>
                    <a:bodyPr/>
                    <a:lstStyle/>
                    <a:p>
                      <a:r>
                        <a:rPr lang="en-GB" sz="1200" dirty="0"/>
                        <a:t>I can clearly introduce an issue</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791852291"/>
                  </a:ext>
                </a:extLst>
              </a:tr>
              <a:tr h="640080">
                <a:tc>
                  <a:txBody>
                    <a:bodyPr/>
                    <a:lstStyle/>
                    <a:p>
                      <a:r>
                        <a:rPr lang="en-GB" sz="1200" dirty="0"/>
                        <a:t>I can explain in detail why an issue is important or relevant </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1393348339"/>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explain at least one opposing viewpoint</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334110402"/>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know different methods to persuade my audience</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092688760"/>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know what an argument is and what to include</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291509949"/>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know how to best pace my argument</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460175352"/>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know where to add pause and emphasis</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891942772"/>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use body language and gesture to add meaning</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1086216621"/>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appear confident in front of my audience</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834871628"/>
                  </a:ext>
                </a:extLst>
              </a:tr>
            </a:tbl>
          </a:graphicData>
        </a:graphic>
      </p:graphicFrame>
      <p:sp>
        <p:nvSpPr>
          <p:cNvPr id="6" name="TextBox 5">
            <a:extLst>
              <a:ext uri="{FF2B5EF4-FFF2-40B4-BE49-F238E27FC236}">
                <a16:creationId xmlns:a16="http://schemas.microsoft.com/office/drawing/2014/main" id="{A9DDFE75-6E0A-AEAE-9465-71818ED8EE1A}"/>
              </a:ext>
            </a:extLst>
          </p:cNvPr>
          <p:cNvSpPr txBox="1"/>
          <p:nvPr/>
        </p:nvSpPr>
        <p:spPr>
          <a:xfrm>
            <a:off x="260649" y="7977336"/>
            <a:ext cx="6436308" cy="1132058"/>
          </a:xfrm>
          <a:prstGeom prst="rect">
            <a:avLst/>
          </a:prstGeom>
          <a:noFill/>
          <a:ln>
            <a:solidFill>
              <a:schemeClr val="tx1"/>
            </a:solidFill>
          </a:ln>
        </p:spPr>
        <p:txBody>
          <a:bodyPr wrap="square" rtlCol="0">
            <a:spAutoFit/>
          </a:bodyPr>
          <a:lstStyle/>
          <a:p>
            <a:endParaRPr lang="en-GB" dirty="0"/>
          </a:p>
        </p:txBody>
      </p:sp>
      <p:pic>
        <p:nvPicPr>
          <p:cNvPr id="8" name="Picture 7">
            <a:extLst>
              <a:ext uri="{FF2B5EF4-FFF2-40B4-BE49-F238E27FC236}">
                <a16:creationId xmlns:a16="http://schemas.microsoft.com/office/drawing/2014/main" id="{C688196A-0C78-B301-4BA4-959E6FACA481}"/>
              </a:ext>
            </a:extLst>
          </p:cNvPr>
          <p:cNvPicPr>
            <a:picLocks noChangeAspect="1"/>
          </p:cNvPicPr>
          <p:nvPr/>
        </p:nvPicPr>
        <p:blipFill>
          <a:blip r:embed="rId2"/>
          <a:stretch>
            <a:fillRect/>
          </a:stretch>
        </p:blipFill>
        <p:spPr>
          <a:xfrm>
            <a:off x="332656" y="8101282"/>
            <a:ext cx="371539" cy="339993"/>
          </a:xfrm>
          <a:prstGeom prst="rect">
            <a:avLst/>
          </a:prstGeom>
        </p:spPr>
      </p:pic>
      <p:pic>
        <p:nvPicPr>
          <p:cNvPr id="9" name="Picture 8">
            <a:extLst>
              <a:ext uri="{FF2B5EF4-FFF2-40B4-BE49-F238E27FC236}">
                <a16:creationId xmlns:a16="http://schemas.microsoft.com/office/drawing/2014/main" id="{C3DA04B8-9D85-C1B6-94BF-38EC488A79E8}"/>
              </a:ext>
            </a:extLst>
          </p:cNvPr>
          <p:cNvPicPr>
            <a:picLocks noChangeAspect="1"/>
          </p:cNvPicPr>
          <p:nvPr/>
        </p:nvPicPr>
        <p:blipFill>
          <a:blip r:embed="rId3"/>
          <a:stretch>
            <a:fillRect/>
          </a:stretch>
        </p:blipFill>
        <p:spPr>
          <a:xfrm>
            <a:off x="332656" y="8625408"/>
            <a:ext cx="382863" cy="436788"/>
          </a:xfrm>
          <a:prstGeom prst="rect">
            <a:avLst/>
          </a:prstGeom>
        </p:spPr>
      </p:pic>
      <p:pic>
        <p:nvPicPr>
          <p:cNvPr id="10" name="Picture 9">
            <a:extLst>
              <a:ext uri="{FF2B5EF4-FFF2-40B4-BE49-F238E27FC236}">
                <a16:creationId xmlns:a16="http://schemas.microsoft.com/office/drawing/2014/main" id="{A3716502-1F06-B9A4-4964-B08726991A8C}"/>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6236623" y="9153319"/>
            <a:ext cx="486743" cy="527403"/>
          </a:xfrm>
          <a:prstGeom prst="rect">
            <a:avLst/>
          </a:prstGeom>
        </p:spPr>
      </p:pic>
    </p:spTree>
    <p:extLst>
      <p:ext uri="{BB962C8B-B14F-4D97-AF65-F5344CB8AC3E}">
        <p14:creationId xmlns:p14="http://schemas.microsoft.com/office/powerpoint/2010/main" val="1042633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CB9DC-12F7-C7A4-33DD-D37D767FD784}"/>
              </a:ext>
            </a:extLst>
          </p:cNvPr>
          <p:cNvSpPr>
            <a:spLocks noGrp="1"/>
          </p:cNvSpPr>
          <p:nvPr>
            <p:ph type="title"/>
          </p:nvPr>
        </p:nvSpPr>
        <p:spPr>
          <a:xfrm>
            <a:off x="332656" y="1064568"/>
            <a:ext cx="5915025" cy="527403"/>
          </a:xfrm>
        </p:spPr>
        <p:txBody>
          <a:bodyPr>
            <a:normAutofit fontScale="90000"/>
          </a:bodyPr>
          <a:lstStyle/>
          <a:p>
            <a:r>
              <a:rPr lang="en-GB" b="1" i="1" dirty="0"/>
              <a:t>What matters?</a:t>
            </a:r>
          </a:p>
        </p:txBody>
      </p:sp>
      <p:sp>
        <p:nvSpPr>
          <p:cNvPr id="3" name="Date Placeholder 2">
            <a:extLst>
              <a:ext uri="{FF2B5EF4-FFF2-40B4-BE49-F238E27FC236}">
                <a16:creationId xmlns:a16="http://schemas.microsoft.com/office/drawing/2014/main" id="{46C6A7D3-ECF0-873C-3BEF-C8B6D8329280}"/>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5B3238DE-AE49-FBE8-D9CB-E14E7F061903}"/>
              </a:ext>
            </a:extLst>
          </p:cNvPr>
          <p:cNvSpPr>
            <a:spLocks noGrp="1"/>
          </p:cNvSpPr>
          <p:nvPr>
            <p:ph type="ftr" sz="quarter" idx="11"/>
          </p:nvPr>
        </p:nvSpPr>
        <p:spPr>
          <a:xfrm>
            <a:off x="1808822" y="9181402"/>
            <a:ext cx="2628290" cy="527403"/>
          </a:xfrm>
        </p:spPr>
        <p:txBody>
          <a:bodyPr/>
          <a:lstStyle/>
          <a:p>
            <a:pPr defTabSz="457200">
              <a:lnSpc>
                <a:spcPct val="90000"/>
              </a:lnSpc>
              <a:spcAft>
                <a:spcPts val="600"/>
              </a:spcAft>
            </a:pPr>
            <a:r>
              <a:rPr lang="en-GB" dirty="0">
                <a:solidFill>
                  <a:schemeClr val="bg1">
                    <a:lumMod val="50000"/>
                    <a:alpha val="80000"/>
                  </a:schemeClr>
                </a:solidFill>
              </a:rPr>
              <a:t>ESB-RES-C244                                                             L1G2-Speech to Inform-Learner Workbook-Section 3</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7C6512EA-6A67-5391-50ED-5F35A5913EF8}"/>
              </a:ext>
            </a:extLst>
          </p:cNvPr>
          <p:cNvSpPr>
            <a:spLocks noGrp="1"/>
          </p:cNvSpPr>
          <p:nvPr>
            <p:ph type="sldNum" sz="quarter" idx="12"/>
          </p:nvPr>
        </p:nvSpPr>
        <p:spPr/>
        <p:txBody>
          <a:bodyPr/>
          <a:lstStyle/>
          <a:p>
            <a:fld id="{EFC07C4F-4DD7-4452-9CBE-7B4BC77324C7}" type="slidenum">
              <a:rPr lang="en-GB" smtClean="0"/>
              <a:t>5</a:t>
            </a:fld>
            <a:endParaRPr lang="en-GB"/>
          </a:p>
        </p:txBody>
      </p:sp>
      <p:grpSp>
        <p:nvGrpSpPr>
          <p:cNvPr id="19" name="Group 18">
            <a:extLst>
              <a:ext uri="{FF2B5EF4-FFF2-40B4-BE49-F238E27FC236}">
                <a16:creationId xmlns:a16="http://schemas.microsoft.com/office/drawing/2014/main" id="{1D4C5095-C931-0549-7628-9D181959B54F}"/>
              </a:ext>
            </a:extLst>
          </p:cNvPr>
          <p:cNvGrpSpPr/>
          <p:nvPr/>
        </p:nvGrpSpPr>
        <p:grpSpPr>
          <a:xfrm>
            <a:off x="4005064" y="1496616"/>
            <a:ext cx="2401947" cy="1515700"/>
            <a:chOff x="5236020" y="3737250"/>
            <a:chExt cx="2186457" cy="1485478"/>
          </a:xfrm>
        </p:grpSpPr>
        <p:pic>
          <p:nvPicPr>
            <p:cNvPr id="20" name="Picture 19">
              <a:extLst>
                <a:ext uri="{FF2B5EF4-FFF2-40B4-BE49-F238E27FC236}">
                  <a16:creationId xmlns:a16="http://schemas.microsoft.com/office/drawing/2014/main" id="{5F19974A-43B9-2829-F66C-4A4E268071A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36020" y="3737250"/>
              <a:ext cx="2186457" cy="1485478"/>
            </a:xfrm>
            <a:prstGeom prst="rect">
              <a:avLst/>
            </a:prstGeom>
          </p:spPr>
        </p:pic>
        <p:sp>
          <p:nvSpPr>
            <p:cNvPr id="21" name="TextBox 20">
              <a:extLst>
                <a:ext uri="{FF2B5EF4-FFF2-40B4-BE49-F238E27FC236}">
                  <a16:creationId xmlns:a16="http://schemas.microsoft.com/office/drawing/2014/main" id="{1ADD1EBC-B336-D6BD-AD27-3B3B71A2A1E9}"/>
                </a:ext>
              </a:extLst>
            </p:cNvPr>
            <p:cNvSpPr txBox="1"/>
            <p:nvPr/>
          </p:nvSpPr>
          <p:spPr>
            <a:xfrm>
              <a:off x="5367648" y="4057694"/>
              <a:ext cx="1982242" cy="422295"/>
            </a:xfrm>
            <a:prstGeom prst="rect">
              <a:avLst/>
            </a:prstGeom>
            <a:noFill/>
          </p:spPr>
          <p:txBody>
            <a:bodyPr wrap="square" rtlCol="0">
              <a:spAutoFit/>
            </a:bodyPr>
            <a:lstStyle/>
            <a:p>
              <a:pPr algn="ctr"/>
              <a:r>
                <a:rPr lang="en-GB" sz="1100" dirty="0"/>
                <a:t>Discuss and jot down notes about what you think </a:t>
              </a:r>
              <a:r>
                <a:rPr lang="en-GB" sz="1100" b="1" dirty="0"/>
                <a:t>matters.</a:t>
              </a:r>
            </a:p>
          </p:txBody>
        </p:sp>
      </p:grpSp>
      <p:pic>
        <p:nvPicPr>
          <p:cNvPr id="7" name="Picture 6">
            <a:extLst>
              <a:ext uri="{FF2B5EF4-FFF2-40B4-BE49-F238E27FC236}">
                <a16:creationId xmlns:a16="http://schemas.microsoft.com/office/drawing/2014/main" id="{91592765-B187-A7E1-B981-FC2CCD5DC742}"/>
              </a:ext>
            </a:extLst>
          </p:cNvPr>
          <p:cNvPicPr>
            <a:picLocks noChangeAspect="1"/>
          </p:cNvPicPr>
          <p:nvPr/>
        </p:nvPicPr>
        <p:blipFill>
          <a:blip r:embed="rId3"/>
          <a:stretch>
            <a:fillRect/>
          </a:stretch>
        </p:blipFill>
        <p:spPr>
          <a:xfrm>
            <a:off x="2804557" y="7652215"/>
            <a:ext cx="1680235" cy="860410"/>
          </a:xfrm>
          <a:prstGeom prst="rect">
            <a:avLst/>
          </a:prstGeom>
        </p:spPr>
      </p:pic>
      <p:sp>
        <p:nvSpPr>
          <p:cNvPr id="18" name="TextBox 17">
            <a:extLst>
              <a:ext uri="{FF2B5EF4-FFF2-40B4-BE49-F238E27FC236}">
                <a16:creationId xmlns:a16="http://schemas.microsoft.com/office/drawing/2014/main" id="{24629A52-7261-05AA-14AA-3B5E24647F1A}"/>
              </a:ext>
            </a:extLst>
          </p:cNvPr>
          <p:cNvSpPr txBox="1"/>
          <p:nvPr/>
        </p:nvSpPr>
        <p:spPr>
          <a:xfrm>
            <a:off x="407225" y="3440577"/>
            <a:ext cx="2376264" cy="276999"/>
          </a:xfrm>
          <a:prstGeom prst="rect">
            <a:avLst/>
          </a:prstGeom>
          <a:noFill/>
        </p:spPr>
        <p:txBody>
          <a:bodyPr wrap="square" rtlCol="0">
            <a:spAutoFit/>
          </a:bodyPr>
          <a:lstStyle/>
          <a:p>
            <a:r>
              <a:rPr lang="en-GB" sz="1200" i="1" dirty="0"/>
              <a:t>In your community</a:t>
            </a:r>
          </a:p>
        </p:txBody>
      </p:sp>
      <p:sp>
        <p:nvSpPr>
          <p:cNvPr id="22" name="TextBox 21">
            <a:extLst>
              <a:ext uri="{FF2B5EF4-FFF2-40B4-BE49-F238E27FC236}">
                <a16:creationId xmlns:a16="http://schemas.microsoft.com/office/drawing/2014/main" id="{3207EAD5-4169-160A-6AB1-164594B60E6B}"/>
              </a:ext>
            </a:extLst>
          </p:cNvPr>
          <p:cNvSpPr txBox="1"/>
          <p:nvPr/>
        </p:nvSpPr>
        <p:spPr>
          <a:xfrm>
            <a:off x="5373217" y="3427837"/>
            <a:ext cx="1152711" cy="276999"/>
          </a:xfrm>
          <a:prstGeom prst="rect">
            <a:avLst/>
          </a:prstGeom>
          <a:noFill/>
        </p:spPr>
        <p:txBody>
          <a:bodyPr wrap="square" rtlCol="0">
            <a:spAutoFit/>
          </a:bodyPr>
          <a:lstStyle/>
          <a:p>
            <a:pPr algn="r"/>
            <a:r>
              <a:rPr lang="en-GB" sz="1200" i="1" dirty="0"/>
              <a:t>In your life</a:t>
            </a:r>
          </a:p>
        </p:txBody>
      </p:sp>
      <p:sp>
        <p:nvSpPr>
          <p:cNvPr id="23" name="TextBox 22">
            <a:extLst>
              <a:ext uri="{FF2B5EF4-FFF2-40B4-BE49-F238E27FC236}">
                <a16:creationId xmlns:a16="http://schemas.microsoft.com/office/drawing/2014/main" id="{98CFB9E4-26EF-7599-F83E-6ACB303B1B81}"/>
              </a:ext>
            </a:extLst>
          </p:cNvPr>
          <p:cNvSpPr txBox="1"/>
          <p:nvPr/>
        </p:nvSpPr>
        <p:spPr>
          <a:xfrm>
            <a:off x="2924946" y="3440576"/>
            <a:ext cx="1329587" cy="276999"/>
          </a:xfrm>
          <a:prstGeom prst="rect">
            <a:avLst/>
          </a:prstGeom>
          <a:noFill/>
        </p:spPr>
        <p:txBody>
          <a:bodyPr wrap="square" rtlCol="0">
            <a:spAutoFit/>
          </a:bodyPr>
          <a:lstStyle/>
          <a:p>
            <a:pPr algn="ctr"/>
            <a:r>
              <a:rPr lang="en-GB" sz="1200" i="1" dirty="0"/>
              <a:t>In your school</a:t>
            </a:r>
          </a:p>
        </p:txBody>
      </p:sp>
      <p:sp>
        <p:nvSpPr>
          <p:cNvPr id="24" name="TextBox 23">
            <a:extLst>
              <a:ext uri="{FF2B5EF4-FFF2-40B4-BE49-F238E27FC236}">
                <a16:creationId xmlns:a16="http://schemas.microsoft.com/office/drawing/2014/main" id="{6A05B176-902A-C268-DF69-E5D3381BE490}"/>
              </a:ext>
            </a:extLst>
          </p:cNvPr>
          <p:cNvSpPr txBox="1"/>
          <p:nvPr/>
        </p:nvSpPr>
        <p:spPr>
          <a:xfrm>
            <a:off x="415717" y="5496950"/>
            <a:ext cx="2376264" cy="276999"/>
          </a:xfrm>
          <a:prstGeom prst="rect">
            <a:avLst/>
          </a:prstGeom>
          <a:noFill/>
        </p:spPr>
        <p:txBody>
          <a:bodyPr wrap="square" rtlCol="0">
            <a:spAutoFit/>
          </a:bodyPr>
          <a:lstStyle/>
          <a:p>
            <a:r>
              <a:rPr lang="en-GB" sz="1200" i="1" dirty="0"/>
              <a:t>In society</a:t>
            </a:r>
          </a:p>
        </p:txBody>
      </p:sp>
      <p:sp>
        <p:nvSpPr>
          <p:cNvPr id="25" name="TextBox 24">
            <a:extLst>
              <a:ext uri="{FF2B5EF4-FFF2-40B4-BE49-F238E27FC236}">
                <a16:creationId xmlns:a16="http://schemas.microsoft.com/office/drawing/2014/main" id="{A101329B-FA90-11EB-3A6A-437986B8A8A0}"/>
              </a:ext>
            </a:extLst>
          </p:cNvPr>
          <p:cNvSpPr txBox="1"/>
          <p:nvPr/>
        </p:nvSpPr>
        <p:spPr>
          <a:xfrm>
            <a:off x="332656" y="7761057"/>
            <a:ext cx="1774490" cy="461665"/>
          </a:xfrm>
          <a:prstGeom prst="rect">
            <a:avLst/>
          </a:prstGeom>
          <a:noFill/>
        </p:spPr>
        <p:txBody>
          <a:bodyPr wrap="square" rtlCol="0">
            <a:spAutoFit/>
          </a:bodyPr>
          <a:lstStyle/>
          <a:p>
            <a:r>
              <a:rPr lang="en-GB" sz="1200" i="1" dirty="0"/>
              <a:t>In another country important to you</a:t>
            </a:r>
          </a:p>
        </p:txBody>
      </p:sp>
      <p:sp>
        <p:nvSpPr>
          <p:cNvPr id="26" name="TextBox 25">
            <a:extLst>
              <a:ext uri="{FF2B5EF4-FFF2-40B4-BE49-F238E27FC236}">
                <a16:creationId xmlns:a16="http://schemas.microsoft.com/office/drawing/2014/main" id="{457CE46C-FB30-A4F0-2349-0D9A4D40C0C7}"/>
              </a:ext>
            </a:extLst>
          </p:cNvPr>
          <p:cNvSpPr txBox="1"/>
          <p:nvPr/>
        </p:nvSpPr>
        <p:spPr>
          <a:xfrm>
            <a:off x="5245263" y="5404618"/>
            <a:ext cx="1440160" cy="461665"/>
          </a:xfrm>
          <a:prstGeom prst="rect">
            <a:avLst/>
          </a:prstGeom>
          <a:noFill/>
        </p:spPr>
        <p:txBody>
          <a:bodyPr wrap="square" rtlCol="0">
            <a:spAutoFit/>
          </a:bodyPr>
          <a:lstStyle/>
          <a:p>
            <a:pPr algn="r"/>
            <a:r>
              <a:rPr lang="en-GB" sz="1200" i="1" dirty="0"/>
              <a:t>In the country you live in</a:t>
            </a:r>
          </a:p>
        </p:txBody>
      </p:sp>
      <p:sp>
        <p:nvSpPr>
          <p:cNvPr id="27" name="TextBox 26">
            <a:extLst>
              <a:ext uri="{FF2B5EF4-FFF2-40B4-BE49-F238E27FC236}">
                <a16:creationId xmlns:a16="http://schemas.microsoft.com/office/drawing/2014/main" id="{6F33B2BB-E39F-EC85-31E5-D69FBC7DFB6B}"/>
              </a:ext>
            </a:extLst>
          </p:cNvPr>
          <p:cNvSpPr txBox="1"/>
          <p:nvPr/>
        </p:nvSpPr>
        <p:spPr>
          <a:xfrm>
            <a:off x="5306581" y="7943921"/>
            <a:ext cx="1118686" cy="276999"/>
          </a:xfrm>
          <a:prstGeom prst="rect">
            <a:avLst/>
          </a:prstGeom>
          <a:noFill/>
        </p:spPr>
        <p:txBody>
          <a:bodyPr wrap="square" rtlCol="0">
            <a:spAutoFit/>
          </a:bodyPr>
          <a:lstStyle/>
          <a:p>
            <a:pPr algn="r"/>
            <a:r>
              <a:rPr lang="en-GB" sz="1200" i="1" dirty="0"/>
              <a:t>In the future</a:t>
            </a:r>
          </a:p>
        </p:txBody>
      </p:sp>
      <p:sp>
        <p:nvSpPr>
          <p:cNvPr id="28" name="TextBox 27">
            <a:extLst>
              <a:ext uri="{FF2B5EF4-FFF2-40B4-BE49-F238E27FC236}">
                <a16:creationId xmlns:a16="http://schemas.microsoft.com/office/drawing/2014/main" id="{CAE73BC3-7CF0-723A-E5B9-176342C12F2F}"/>
              </a:ext>
            </a:extLst>
          </p:cNvPr>
          <p:cNvSpPr txBox="1"/>
          <p:nvPr/>
        </p:nvSpPr>
        <p:spPr>
          <a:xfrm>
            <a:off x="3030980" y="5427680"/>
            <a:ext cx="1118685" cy="276999"/>
          </a:xfrm>
          <a:prstGeom prst="rect">
            <a:avLst/>
          </a:prstGeom>
          <a:noFill/>
        </p:spPr>
        <p:txBody>
          <a:bodyPr wrap="square" rtlCol="0">
            <a:spAutoFit/>
          </a:bodyPr>
          <a:lstStyle/>
          <a:p>
            <a:pPr algn="ctr"/>
            <a:r>
              <a:rPr lang="en-GB" sz="1200" i="1" dirty="0"/>
              <a:t>In the world</a:t>
            </a:r>
          </a:p>
        </p:txBody>
      </p:sp>
      <p:pic>
        <p:nvPicPr>
          <p:cNvPr id="6" name="Picture 5" descr="A black x on a white background&#10;&#10;Description automatically generated">
            <a:extLst>
              <a:ext uri="{FF2B5EF4-FFF2-40B4-BE49-F238E27FC236}">
                <a16:creationId xmlns:a16="http://schemas.microsoft.com/office/drawing/2014/main" id="{0A0BB3A8-2DBA-F25A-28F9-51637CA680BD}"/>
              </a:ext>
            </a:extLst>
          </p:cNvPr>
          <p:cNvPicPr>
            <a:picLocks noChangeAspect="1"/>
          </p:cNvPicPr>
          <p:nvPr/>
        </p:nvPicPr>
        <p:blipFill>
          <a:blip r:embed="rId4"/>
          <a:stretch>
            <a:fillRect/>
          </a:stretch>
        </p:blipFill>
        <p:spPr>
          <a:xfrm>
            <a:off x="6242954" y="9167145"/>
            <a:ext cx="495815" cy="533400"/>
          </a:xfrm>
          <a:prstGeom prst="rect">
            <a:avLst/>
          </a:prstGeom>
        </p:spPr>
      </p:pic>
    </p:spTree>
    <p:extLst>
      <p:ext uri="{BB962C8B-B14F-4D97-AF65-F5344CB8AC3E}">
        <p14:creationId xmlns:p14="http://schemas.microsoft.com/office/powerpoint/2010/main" val="1337380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p:bldP spid="23" grpId="0"/>
      <p:bldP spid="24" grpId="0"/>
      <p:bldP spid="25" grpId="0"/>
      <p:bldP spid="26" grpId="0"/>
      <p:bldP spid="27" grpId="0"/>
      <p:bldP spid="2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46C6A7D3-ECF0-873C-3BEF-C8B6D8329280}"/>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5B3238DE-AE49-FBE8-D9CB-E14E7F061903}"/>
              </a:ext>
            </a:extLst>
          </p:cNvPr>
          <p:cNvSpPr>
            <a:spLocks noGrp="1"/>
          </p:cNvSpPr>
          <p:nvPr>
            <p:ph type="ftr" sz="quarter" idx="11"/>
          </p:nvPr>
        </p:nvSpPr>
        <p:spPr>
          <a:xfrm>
            <a:off x="1808822" y="9181402"/>
            <a:ext cx="2628290" cy="527403"/>
          </a:xfrm>
        </p:spPr>
        <p:txBody>
          <a:bodyPr/>
          <a:lstStyle/>
          <a:p>
            <a:pPr defTabSz="457200">
              <a:lnSpc>
                <a:spcPct val="90000"/>
              </a:lnSpc>
              <a:spcAft>
                <a:spcPts val="600"/>
              </a:spcAft>
            </a:pPr>
            <a:r>
              <a:rPr lang="en-GB" dirty="0">
                <a:solidFill>
                  <a:schemeClr val="bg1">
                    <a:lumMod val="50000"/>
                    <a:alpha val="80000"/>
                  </a:schemeClr>
                </a:solidFill>
              </a:rPr>
              <a:t>ESB-RES-C244                                                             L1G2-Speech to Inform-Learner Workbook-Section 3</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7C6512EA-6A67-5391-50ED-5F35A5913EF8}"/>
              </a:ext>
            </a:extLst>
          </p:cNvPr>
          <p:cNvSpPr>
            <a:spLocks noGrp="1"/>
          </p:cNvSpPr>
          <p:nvPr>
            <p:ph type="sldNum" sz="quarter" idx="12"/>
          </p:nvPr>
        </p:nvSpPr>
        <p:spPr/>
        <p:txBody>
          <a:bodyPr/>
          <a:lstStyle/>
          <a:p>
            <a:fld id="{EFC07C4F-4DD7-4452-9CBE-7B4BC77324C7}" type="slidenum">
              <a:rPr lang="en-GB" smtClean="0"/>
              <a:t>6</a:t>
            </a:fld>
            <a:endParaRPr lang="en-GB"/>
          </a:p>
        </p:txBody>
      </p:sp>
      <p:pic>
        <p:nvPicPr>
          <p:cNvPr id="10" name="Picture 9">
            <a:extLst>
              <a:ext uri="{FF2B5EF4-FFF2-40B4-BE49-F238E27FC236}">
                <a16:creationId xmlns:a16="http://schemas.microsoft.com/office/drawing/2014/main" id="{7732409D-989B-D0A4-F3DB-16B001A34560}"/>
              </a:ext>
            </a:extLst>
          </p:cNvPr>
          <p:cNvPicPr>
            <a:picLocks noChangeAspect="1"/>
          </p:cNvPicPr>
          <p:nvPr/>
        </p:nvPicPr>
        <p:blipFill>
          <a:blip r:embed="rId2"/>
          <a:stretch>
            <a:fillRect/>
          </a:stretch>
        </p:blipFill>
        <p:spPr>
          <a:xfrm>
            <a:off x="566122" y="1495395"/>
            <a:ext cx="1201022" cy="864193"/>
          </a:xfrm>
          <a:prstGeom prst="rect">
            <a:avLst/>
          </a:prstGeom>
        </p:spPr>
      </p:pic>
      <p:pic>
        <p:nvPicPr>
          <p:cNvPr id="11" name="Picture 10">
            <a:extLst>
              <a:ext uri="{FF2B5EF4-FFF2-40B4-BE49-F238E27FC236}">
                <a16:creationId xmlns:a16="http://schemas.microsoft.com/office/drawing/2014/main" id="{58CAC067-24BE-74DD-6E5C-27716563439E}"/>
              </a:ext>
            </a:extLst>
          </p:cNvPr>
          <p:cNvPicPr>
            <a:picLocks noChangeAspect="1"/>
          </p:cNvPicPr>
          <p:nvPr/>
        </p:nvPicPr>
        <p:blipFill>
          <a:blip r:embed="rId3"/>
          <a:stretch>
            <a:fillRect/>
          </a:stretch>
        </p:blipFill>
        <p:spPr>
          <a:xfrm>
            <a:off x="2878980" y="1495395"/>
            <a:ext cx="1100040" cy="927788"/>
          </a:xfrm>
          <a:prstGeom prst="rect">
            <a:avLst/>
          </a:prstGeom>
        </p:spPr>
      </p:pic>
      <p:pic>
        <p:nvPicPr>
          <p:cNvPr id="12" name="Picture 11">
            <a:extLst>
              <a:ext uri="{FF2B5EF4-FFF2-40B4-BE49-F238E27FC236}">
                <a16:creationId xmlns:a16="http://schemas.microsoft.com/office/drawing/2014/main" id="{E00D6A09-75B1-A6A8-C7C2-8CD34899FF4C}"/>
              </a:ext>
            </a:extLst>
          </p:cNvPr>
          <p:cNvPicPr>
            <a:picLocks noChangeAspect="1"/>
          </p:cNvPicPr>
          <p:nvPr/>
        </p:nvPicPr>
        <p:blipFill rotWithShape="1">
          <a:blip r:embed="rId4"/>
          <a:srcRect l="5004" t="9447" r="4552" b="4119"/>
          <a:stretch/>
        </p:blipFill>
        <p:spPr>
          <a:xfrm>
            <a:off x="5037344" y="1422262"/>
            <a:ext cx="1068747" cy="1010458"/>
          </a:xfrm>
          <a:prstGeom prst="ellipse">
            <a:avLst/>
          </a:prstGeom>
        </p:spPr>
      </p:pic>
      <p:sp>
        <p:nvSpPr>
          <p:cNvPr id="13" name="Rectangle 12">
            <a:extLst>
              <a:ext uri="{FF2B5EF4-FFF2-40B4-BE49-F238E27FC236}">
                <a16:creationId xmlns:a16="http://schemas.microsoft.com/office/drawing/2014/main" id="{BEA99709-EF8B-525C-8E77-97BDDD03FC72}"/>
              </a:ext>
            </a:extLst>
          </p:cNvPr>
          <p:cNvSpPr/>
          <p:nvPr/>
        </p:nvSpPr>
        <p:spPr>
          <a:xfrm>
            <a:off x="247751" y="1210072"/>
            <a:ext cx="1980000" cy="763284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905C1EF2-F06F-8171-A733-044208109FBA}"/>
              </a:ext>
            </a:extLst>
          </p:cNvPr>
          <p:cNvSpPr/>
          <p:nvPr/>
        </p:nvSpPr>
        <p:spPr>
          <a:xfrm>
            <a:off x="2439000" y="1210072"/>
            <a:ext cx="1980000" cy="763284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3878A820-A6E6-BD78-AA32-FC88FF002818}"/>
              </a:ext>
            </a:extLst>
          </p:cNvPr>
          <p:cNvSpPr/>
          <p:nvPr/>
        </p:nvSpPr>
        <p:spPr>
          <a:xfrm>
            <a:off x="4581718" y="1210072"/>
            <a:ext cx="1980000" cy="763284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itle 1">
            <a:extLst>
              <a:ext uri="{FF2B5EF4-FFF2-40B4-BE49-F238E27FC236}">
                <a16:creationId xmlns:a16="http://schemas.microsoft.com/office/drawing/2014/main" id="{AFBB0277-987B-C593-E1A8-666CE84BE8A9}"/>
              </a:ext>
            </a:extLst>
          </p:cNvPr>
          <p:cNvSpPr>
            <a:spLocks noGrp="1"/>
          </p:cNvSpPr>
          <p:nvPr>
            <p:ph type="title"/>
          </p:nvPr>
        </p:nvSpPr>
        <p:spPr>
          <a:xfrm>
            <a:off x="566121" y="1116292"/>
            <a:ext cx="5671191" cy="305970"/>
          </a:xfrm>
          <a:solidFill>
            <a:srgbClr val="C3D821"/>
          </a:solidFill>
        </p:spPr>
        <p:txBody>
          <a:bodyPr>
            <a:noAutofit/>
          </a:bodyPr>
          <a:lstStyle/>
          <a:p>
            <a:r>
              <a:rPr lang="en-GB" sz="2000" b="1" i="1" dirty="0">
                <a:latin typeface="+mn-lt"/>
              </a:rPr>
              <a:t>What are </a:t>
            </a:r>
            <a:r>
              <a:rPr lang="en-GB" sz="2000" b="1" i="1" u="sng" dirty="0">
                <a:latin typeface="+mn-lt"/>
              </a:rPr>
              <a:t>your</a:t>
            </a:r>
            <a:r>
              <a:rPr lang="en-GB" sz="2000" b="1" i="1" dirty="0">
                <a:latin typeface="+mn-lt"/>
              </a:rPr>
              <a:t> local, national and global issues?</a:t>
            </a:r>
          </a:p>
        </p:txBody>
      </p:sp>
      <p:pic>
        <p:nvPicPr>
          <p:cNvPr id="2" name="Picture 1" descr="A black x on a white background&#10;&#10;Description automatically generated">
            <a:extLst>
              <a:ext uri="{FF2B5EF4-FFF2-40B4-BE49-F238E27FC236}">
                <a16:creationId xmlns:a16="http://schemas.microsoft.com/office/drawing/2014/main" id="{3F55CECC-EADA-3D20-2B11-50D223E67852}"/>
              </a:ext>
            </a:extLst>
          </p:cNvPr>
          <p:cNvPicPr>
            <a:picLocks noChangeAspect="1"/>
          </p:cNvPicPr>
          <p:nvPr/>
        </p:nvPicPr>
        <p:blipFill>
          <a:blip r:embed="rId5"/>
          <a:stretch>
            <a:fillRect/>
          </a:stretch>
        </p:blipFill>
        <p:spPr>
          <a:xfrm>
            <a:off x="6242954" y="9167145"/>
            <a:ext cx="495815" cy="533400"/>
          </a:xfrm>
          <a:prstGeom prst="rect">
            <a:avLst/>
          </a:prstGeom>
        </p:spPr>
      </p:pic>
    </p:spTree>
    <p:extLst>
      <p:ext uri="{BB962C8B-B14F-4D97-AF65-F5344CB8AC3E}">
        <p14:creationId xmlns:p14="http://schemas.microsoft.com/office/powerpoint/2010/main" val="3037008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C0A50-3A02-89FB-5EFA-0CCED567FE10}"/>
              </a:ext>
            </a:extLst>
          </p:cNvPr>
          <p:cNvSpPr>
            <a:spLocks noGrp="1"/>
          </p:cNvSpPr>
          <p:nvPr>
            <p:ph type="title"/>
          </p:nvPr>
        </p:nvSpPr>
        <p:spPr>
          <a:xfrm>
            <a:off x="260648" y="1208584"/>
            <a:ext cx="5915025" cy="527403"/>
          </a:xfrm>
        </p:spPr>
        <p:txBody>
          <a:bodyPr>
            <a:normAutofit fontScale="90000"/>
          </a:bodyPr>
          <a:lstStyle/>
          <a:p>
            <a:r>
              <a:rPr lang="en-GB" b="1" dirty="0"/>
              <a:t>What matters </a:t>
            </a:r>
            <a:r>
              <a:rPr lang="en-GB" b="1" i="1" dirty="0">
                <a:solidFill>
                  <a:srgbClr val="E6141C"/>
                </a:solidFill>
              </a:rPr>
              <a:t>to you?</a:t>
            </a:r>
          </a:p>
        </p:txBody>
      </p:sp>
      <p:sp>
        <p:nvSpPr>
          <p:cNvPr id="3" name="Date Placeholder 2">
            <a:extLst>
              <a:ext uri="{FF2B5EF4-FFF2-40B4-BE49-F238E27FC236}">
                <a16:creationId xmlns:a16="http://schemas.microsoft.com/office/drawing/2014/main" id="{BC0CA614-CA1B-D9FB-8B3E-7ECDCD39F4C5}"/>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2B302266-0F50-EC1C-A4A2-D76DFF05644B}"/>
              </a:ext>
            </a:extLst>
          </p:cNvPr>
          <p:cNvSpPr>
            <a:spLocks noGrp="1"/>
          </p:cNvSpPr>
          <p:nvPr>
            <p:ph type="ftr" sz="quarter" idx="11"/>
          </p:nvPr>
        </p:nvSpPr>
        <p:spPr>
          <a:xfrm>
            <a:off x="1808822" y="9181402"/>
            <a:ext cx="2628290" cy="527403"/>
          </a:xfrm>
        </p:spPr>
        <p:txBody>
          <a:bodyPr/>
          <a:lstStyle/>
          <a:p>
            <a:pPr defTabSz="457200">
              <a:lnSpc>
                <a:spcPct val="90000"/>
              </a:lnSpc>
              <a:spcAft>
                <a:spcPts val="600"/>
              </a:spcAft>
            </a:pPr>
            <a:r>
              <a:rPr lang="en-GB" dirty="0">
                <a:solidFill>
                  <a:schemeClr val="bg1">
                    <a:lumMod val="50000"/>
                    <a:alpha val="80000"/>
                  </a:schemeClr>
                </a:solidFill>
              </a:rPr>
              <a:t>ESB-RES-C244                                                             L1G2-Speech to Inform-Learner Workbook-Section 3</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365ED0C9-E623-30CC-3B21-58810089268D}"/>
              </a:ext>
            </a:extLst>
          </p:cNvPr>
          <p:cNvSpPr>
            <a:spLocks noGrp="1"/>
          </p:cNvSpPr>
          <p:nvPr>
            <p:ph type="sldNum" sz="quarter" idx="12"/>
          </p:nvPr>
        </p:nvSpPr>
        <p:spPr/>
        <p:txBody>
          <a:bodyPr/>
          <a:lstStyle/>
          <a:p>
            <a:fld id="{EFC07C4F-4DD7-4452-9CBE-7B4BC77324C7}" type="slidenum">
              <a:rPr lang="en-GB" smtClean="0"/>
              <a:t>7</a:t>
            </a:fld>
            <a:endParaRPr lang="en-GB"/>
          </a:p>
        </p:txBody>
      </p:sp>
      <p:pic>
        <p:nvPicPr>
          <p:cNvPr id="7" name="Picture 6">
            <a:extLst>
              <a:ext uri="{FF2B5EF4-FFF2-40B4-BE49-F238E27FC236}">
                <a16:creationId xmlns:a16="http://schemas.microsoft.com/office/drawing/2014/main" id="{7B8F9A8E-0251-EA3F-C367-5631EA690C1F}"/>
              </a:ext>
            </a:extLst>
          </p:cNvPr>
          <p:cNvPicPr>
            <a:picLocks noChangeAspect="1"/>
          </p:cNvPicPr>
          <p:nvPr/>
        </p:nvPicPr>
        <p:blipFill>
          <a:blip r:embed="rId2"/>
          <a:stretch>
            <a:fillRect/>
          </a:stretch>
        </p:blipFill>
        <p:spPr>
          <a:xfrm>
            <a:off x="2381250" y="3852862"/>
            <a:ext cx="2095500" cy="2200275"/>
          </a:xfrm>
          <a:prstGeom prst="rect">
            <a:avLst/>
          </a:prstGeom>
        </p:spPr>
      </p:pic>
      <p:pic>
        <p:nvPicPr>
          <p:cNvPr id="8" name="Picture 7" descr="A black x on a white background&#10;&#10;Description automatically generated">
            <a:extLst>
              <a:ext uri="{FF2B5EF4-FFF2-40B4-BE49-F238E27FC236}">
                <a16:creationId xmlns:a16="http://schemas.microsoft.com/office/drawing/2014/main" id="{06C37185-94C2-860F-8A32-469176E49CFD}"/>
              </a:ext>
            </a:extLst>
          </p:cNvPr>
          <p:cNvPicPr>
            <a:picLocks noChangeAspect="1"/>
          </p:cNvPicPr>
          <p:nvPr/>
        </p:nvPicPr>
        <p:blipFill>
          <a:blip r:embed="rId3"/>
          <a:stretch>
            <a:fillRect/>
          </a:stretch>
        </p:blipFill>
        <p:spPr>
          <a:xfrm>
            <a:off x="6280025" y="9167145"/>
            <a:ext cx="495815" cy="533400"/>
          </a:xfrm>
          <a:prstGeom prst="rect">
            <a:avLst/>
          </a:prstGeom>
        </p:spPr>
      </p:pic>
    </p:spTree>
    <p:extLst>
      <p:ext uri="{BB962C8B-B14F-4D97-AF65-F5344CB8AC3E}">
        <p14:creationId xmlns:p14="http://schemas.microsoft.com/office/powerpoint/2010/main" val="1340226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F23A7-FCBB-1821-F6F6-16566080677E}"/>
              </a:ext>
            </a:extLst>
          </p:cNvPr>
          <p:cNvSpPr>
            <a:spLocks noGrp="1"/>
          </p:cNvSpPr>
          <p:nvPr>
            <p:ph type="title"/>
          </p:nvPr>
        </p:nvSpPr>
        <p:spPr>
          <a:xfrm>
            <a:off x="260648" y="1064568"/>
            <a:ext cx="5915025" cy="527403"/>
          </a:xfrm>
        </p:spPr>
        <p:txBody>
          <a:bodyPr>
            <a:normAutofit fontScale="90000"/>
          </a:bodyPr>
          <a:lstStyle/>
          <a:p>
            <a:r>
              <a:rPr lang="en-GB" b="1" i="1" dirty="0"/>
              <a:t>Introduction</a:t>
            </a:r>
          </a:p>
        </p:txBody>
      </p:sp>
      <p:sp>
        <p:nvSpPr>
          <p:cNvPr id="3" name="Date Placeholder 2">
            <a:extLst>
              <a:ext uri="{FF2B5EF4-FFF2-40B4-BE49-F238E27FC236}">
                <a16:creationId xmlns:a16="http://schemas.microsoft.com/office/drawing/2014/main" id="{D1AC16F5-7F72-E71C-8B57-1C12F2039F70}"/>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7FA92A8F-4D1E-08AF-1F14-5FB155F7E253}"/>
              </a:ext>
            </a:extLst>
          </p:cNvPr>
          <p:cNvSpPr>
            <a:spLocks noGrp="1"/>
          </p:cNvSpPr>
          <p:nvPr>
            <p:ph type="ftr" sz="quarter" idx="11"/>
          </p:nvPr>
        </p:nvSpPr>
        <p:spPr>
          <a:xfrm>
            <a:off x="1808822" y="9181402"/>
            <a:ext cx="2628290" cy="527403"/>
          </a:xfrm>
        </p:spPr>
        <p:txBody>
          <a:bodyPr/>
          <a:lstStyle/>
          <a:p>
            <a:pPr defTabSz="457200">
              <a:lnSpc>
                <a:spcPct val="90000"/>
              </a:lnSpc>
              <a:spcAft>
                <a:spcPts val="600"/>
              </a:spcAft>
            </a:pPr>
            <a:r>
              <a:rPr lang="en-GB" dirty="0">
                <a:solidFill>
                  <a:schemeClr val="bg1">
                    <a:lumMod val="50000"/>
                    <a:alpha val="80000"/>
                  </a:schemeClr>
                </a:solidFill>
              </a:rPr>
              <a:t>ESB-RES-C244                                                             L1G2-Speech to Inform-Learner Workbook-Section 3</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6C1EC58E-BBA3-BA2E-D43A-FC3AD9CAE44C}"/>
              </a:ext>
            </a:extLst>
          </p:cNvPr>
          <p:cNvSpPr>
            <a:spLocks noGrp="1"/>
          </p:cNvSpPr>
          <p:nvPr>
            <p:ph type="sldNum" sz="quarter" idx="12"/>
          </p:nvPr>
        </p:nvSpPr>
        <p:spPr/>
        <p:txBody>
          <a:bodyPr/>
          <a:lstStyle/>
          <a:p>
            <a:fld id="{EFC07C4F-4DD7-4452-9CBE-7B4BC77324C7}" type="slidenum">
              <a:rPr lang="en-GB" smtClean="0"/>
              <a:t>8</a:t>
            </a:fld>
            <a:endParaRPr lang="en-GB"/>
          </a:p>
        </p:txBody>
      </p:sp>
      <p:sp>
        <p:nvSpPr>
          <p:cNvPr id="6" name="TextBox 5">
            <a:extLst>
              <a:ext uri="{FF2B5EF4-FFF2-40B4-BE49-F238E27FC236}">
                <a16:creationId xmlns:a16="http://schemas.microsoft.com/office/drawing/2014/main" id="{32C50177-441B-644A-6AAB-2FBF77094F88}"/>
              </a:ext>
            </a:extLst>
          </p:cNvPr>
          <p:cNvSpPr txBox="1"/>
          <p:nvPr/>
        </p:nvSpPr>
        <p:spPr>
          <a:xfrm>
            <a:off x="265932" y="2524317"/>
            <a:ext cx="1233264" cy="461665"/>
          </a:xfrm>
          <a:prstGeom prst="rect">
            <a:avLst/>
          </a:prstGeom>
          <a:noFill/>
        </p:spPr>
        <p:txBody>
          <a:bodyPr wrap="square" lIns="91440" tIns="45720" rIns="91440" bIns="45720" anchor="t">
            <a:spAutoFit/>
          </a:bodyPr>
          <a:lstStyle/>
          <a:p>
            <a:r>
              <a:rPr lang="en-GB" sz="1200" dirty="0"/>
              <a:t>Argument is </a:t>
            </a:r>
            <a:r>
              <a:rPr lang="en-GB" sz="1200" dirty="0">
                <a:solidFill>
                  <a:srgbClr val="E6141C"/>
                </a:solidFill>
              </a:rPr>
              <a:t>clearly stated</a:t>
            </a:r>
            <a:r>
              <a:rPr lang="en-GB" sz="1200" dirty="0">
                <a:solidFill>
                  <a:srgbClr val="FF0000"/>
                </a:solidFill>
              </a:rPr>
              <a:t>.</a:t>
            </a:r>
            <a:r>
              <a:rPr lang="en-GB" sz="1200" b="0" dirty="0">
                <a:solidFill>
                  <a:srgbClr val="FF0000"/>
                </a:solidFill>
                <a:effectLst/>
                <a:ea typeface="Times New Roman" panose="02020603050405020304" pitchFamily="18" charset="0"/>
                <a:cs typeface="Times New Roman"/>
              </a:rPr>
              <a:t> </a:t>
            </a:r>
            <a:endParaRPr lang="en-GB" sz="1200" dirty="0">
              <a:solidFill>
                <a:srgbClr val="FF0000"/>
              </a:solidFill>
              <a:ea typeface="Calibri"/>
              <a:cs typeface="Times New Roman"/>
            </a:endParaRPr>
          </a:p>
        </p:txBody>
      </p:sp>
      <p:sp>
        <p:nvSpPr>
          <p:cNvPr id="7" name="TextBox 6">
            <a:extLst>
              <a:ext uri="{FF2B5EF4-FFF2-40B4-BE49-F238E27FC236}">
                <a16:creationId xmlns:a16="http://schemas.microsoft.com/office/drawing/2014/main" id="{39561C8B-BD04-D971-609E-9125178C0199}"/>
              </a:ext>
            </a:extLst>
          </p:cNvPr>
          <p:cNvSpPr txBox="1"/>
          <p:nvPr/>
        </p:nvSpPr>
        <p:spPr>
          <a:xfrm>
            <a:off x="259036" y="4316734"/>
            <a:ext cx="1212304" cy="1200329"/>
          </a:xfrm>
          <a:prstGeom prst="rect">
            <a:avLst/>
          </a:prstGeom>
          <a:noFill/>
        </p:spPr>
        <p:txBody>
          <a:bodyPr wrap="square">
            <a:spAutoFit/>
          </a:bodyPr>
          <a:lstStyle/>
          <a:p>
            <a:r>
              <a:rPr lang="en-GB" sz="1200" dirty="0"/>
              <a:t>Argument is clearly stated and </a:t>
            </a:r>
            <a:r>
              <a:rPr lang="en-GB" sz="1200" dirty="0">
                <a:solidFill>
                  <a:srgbClr val="E6141C"/>
                </a:solidFill>
              </a:rPr>
              <a:t>there is an outline of why the issue is important</a:t>
            </a:r>
            <a:r>
              <a:rPr lang="en-GB" sz="1200" dirty="0"/>
              <a:t>. </a:t>
            </a:r>
          </a:p>
        </p:txBody>
      </p:sp>
      <p:sp>
        <p:nvSpPr>
          <p:cNvPr id="8" name="TextBox 7">
            <a:extLst>
              <a:ext uri="{FF2B5EF4-FFF2-40B4-BE49-F238E27FC236}">
                <a16:creationId xmlns:a16="http://schemas.microsoft.com/office/drawing/2014/main" id="{D5367360-AD45-B463-39C7-FDF930F96ADC}"/>
              </a:ext>
            </a:extLst>
          </p:cNvPr>
          <p:cNvSpPr txBox="1"/>
          <p:nvPr/>
        </p:nvSpPr>
        <p:spPr>
          <a:xfrm>
            <a:off x="259036" y="6346394"/>
            <a:ext cx="1212304" cy="1754326"/>
          </a:xfrm>
          <a:prstGeom prst="rect">
            <a:avLst/>
          </a:prstGeom>
          <a:noFill/>
        </p:spPr>
        <p:txBody>
          <a:bodyPr wrap="square">
            <a:spAutoFit/>
          </a:bodyPr>
          <a:lstStyle/>
          <a:p>
            <a:r>
              <a:rPr lang="en-GB" sz="1200" dirty="0"/>
              <a:t>Argument is clearly stated. There is an outline of why the issue is important and </a:t>
            </a:r>
            <a:r>
              <a:rPr lang="en-GB" sz="1200" dirty="0">
                <a:solidFill>
                  <a:srgbClr val="E6141C"/>
                </a:solidFill>
              </a:rPr>
              <a:t>reference to an opposing viewpoint.</a:t>
            </a:r>
            <a:r>
              <a:rPr lang="en-GB" sz="1200" b="0" dirty="0">
                <a:solidFill>
                  <a:srgbClr val="E6141C"/>
                </a:solidFill>
                <a:effectLst/>
                <a:ea typeface="Times New Roman" panose="02020603050405020304" pitchFamily="18" charset="0"/>
                <a:cs typeface="Times New Roman" panose="02020603050405020304" pitchFamily="18" charset="0"/>
              </a:rPr>
              <a:t> </a:t>
            </a:r>
            <a:endParaRPr lang="en-GB" sz="1200" dirty="0">
              <a:solidFill>
                <a:srgbClr val="E6141C"/>
              </a:solidFill>
            </a:endParaRPr>
          </a:p>
        </p:txBody>
      </p:sp>
      <p:sp>
        <p:nvSpPr>
          <p:cNvPr id="9" name="Rectangle 8">
            <a:extLst>
              <a:ext uri="{FF2B5EF4-FFF2-40B4-BE49-F238E27FC236}">
                <a16:creationId xmlns:a16="http://schemas.microsoft.com/office/drawing/2014/main" id="{6A9C6327-C8E4-BD79-4D78-564578198F32}"/>
              </a:ext>
            </a:extLst>
          </p:cNvPr>
          <p:cNvSpPr/>
          <p:nvPr/>
        </p:nvSpPr>
        <p:spPr>
          <a:xfrm>
            <a:off x="1535832" y="1855150"/>
            <a:ext cx="4968552" cy="1800000"/>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200" b="1" i="1" dirty="0">
                <a:solidFill>
                  <a:schemeClr val="tx1"/>
                </a:solidFill>
              </a:rPr>
              <a:t>Argument statement</a:t>
            </a:r>
          </a:p>
        </p:txBody>
      </p:sp>
      <p:sp>
        <p:nvSpPr>
          <p:cNvPr id="10" name="Rectangle 9">
            <a:extLst>
              <a:ext uri="{FF2B5EF4-FFF2-40B4-BE49-F238E27FC236}">
                <a16:creationId xmlns:a16="http://schemas.microsoft.com/office/drawing/2014/main" id="{1C04539C-6FA8-74EC-CB37-454F9CEA6100}"/>
              </a:ext>
            </a:extLst>
          </p:cNvPr>
          <p:cNvSpPr/>
          <p:nvPr/>
        </p:nvSpPr>
        <p:spPr>
          <a:xfrm>
            <a:off x="1517576" y="4013064"/>
            <a:ext cx="4968552" cy="1800000"/>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200" b="1" i="1" dirty="0">
                <a:solidFill>
                  <a:schemeClr val="tx1"/>
                </a:solidFill>
              </a:rPr>
              <a:t>Why the issue is important</a:t>
            </a:r>
          </a:p>
        </p:txBody>
      </p:sp>
      <p:sp>
        <p:nvSpPr>
          <p:cNvPr id="11" name="Rectangle 10">
            <a:extLst>
              <a:ext uri="{FF2B5EF4-FFF2-40B4-BE49-F238E27FC236}">
                <a16:creationId xmlns:a16="http://schemas.microsoft.com/office/drawing/2014/main" id="{FC155B69-8A9F-8751-E30B-9C019897F9BD}"/>
              </a:ext>
            </a:extLst>
          </p:cNvPr>
          <p:cNvSpPr/>
          <p:nvPr/>
        </p:nvSpPr>
        <p:spPr>
          <a:xfrm>
            <a:off x="1519267" y="6323557"/>
            <a:ext cx="4968552" cy="1800000"/>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200" b="1" i="1" dirty="0">
                <a:solidFill>
                  <a:schemeClr val="tx1"/>
                </a:solidFill>
              </a:rPr>
              <a:t>Opposing viewpoint</a:t>
            </a:r>
          </a:p>
        </p:txBody>
      </p:sp>
      <p:pic>
        <p:nvPicPr>
          <p:cNvPr id="12" name="Picture 11" descr="A black x on a white background&#10;&#10;Description automatically generated">
            <a:extLst>
              <a:ext uri="{FF2B5EF4-FFF2-40B4-BE49-F238E27FC236}">
                <a16:creationId xmlns:a16="http://schemas.microsoft.com/office/drawing/2014/main" id="{EB0876B9-6BA6-073F-24E5-5E89ED9E0DF8}"/>
              </a:ext>
            </a:extLst>
          </p:cNvPr>
          <p:cNvPicPr>
            <a:picLocks noChangeAspect="1"/>
          </p:cNvPicPr>
          <p:nvPr/>
        </p:nvPicPr>
        <p:blipFill>
          <a:blip r:embed="rId2"/>
          <a:stretch>
            <a:fillRect/>
          </a:stretch>
        </p:blipFill>
        <p:spPr>
          <a:xfrm>
            <a:off x="6242954" y="9167145"/>
            <a:ext cx="495815" cy="533400"/>
          </a:xfrm>
          <a:prstGeom prst="rect">
            <a:avLst/>
          </a:prstGeom>
        </p:spPr>
      </p:pic>
    </p:spTree>
    <p:extLst>
      <p:ext uri="{BB962C8B-B14F-4D97-AF65-F5344CB8AC3E}">
        <p14:creationId xmlns:p14="http://schemas.microsoft.com/office/powerpoint/2010/main" val="23359824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C519BF9-53B2-4C41-11A8-32BC1294BC0F}"/>
              </a:ext>
            </a:extLst>
          </p:cNvPr>
          <p:cNvPicPr/>
          <p:nvPr/>
        </p:nvPicPr>
        <p:blipFill rotWithShape="1">
          <a:blip r:embed="rId2"/>
          <a:srcRect l="14665" t="1" r="11395" b="1"/>
          <a:stretch/>
        </p:blipFill>
        <p:spPr>
          <a:xfrm>
            <a:off x="6236623" y="9153319"/>
            <a:ext cx="486743" cy="527403"/>
          </a:xfrm>
          <a:prstGeom prst="rect">
            <a:avLst/>
          </a:prstGeom>
        </p:spPr>
      </p:pic>
      <p:sp>
        <p:nvSpPr>
          <p:cNvPr id="2" name="Title 1">
            <a:extLst>
              <a:ext uri="{FF2B5EF4-FFF2-40B4-BE49-F238E27FC236}">
                <a16:creationId xmlns:a16="http://schemas.microsoft.com/office/drawing/2014/main" id="{01E9F06B-0E5E-EEAD-2A49-07085A81A251}"/>
              </a:ext>
            </a:extLst>
          </p:cNvPr>
          <p:cNvSpPr>
            <a:spLocks noGrp="1"/>
          </p:cNvSpPr>
          <p:nvPr>
            <p:ph type="title"/>
          </p:nvPr>
        </p:nvSpPr>
        <p:spPr>
          <a:xfrm>
            <a:off x="260648" y="1089651"/>
            <a:ext cx="5915025" cy="347961"/>
          </a:xfrm>
        </p:spPr>
        <p:txBody>
          <a:bodyPr>
            <a:normAutofit fontScale="90000"/>
          </a:bodyPr>
          <a:lstStyle/>
          <a:p>
            <a:r>
              <a:rPr lang="en-GB" sz="2800" b="1" i="1" dirty="0">
                <a:latin typeface="+mn-lt"/>
              </a:rPr>
              <a:t>The context of the argument</a:t>
            </a:r>
            <a:endParaRPr lang="en-GB" sz="2800" dirty="0"/>
          </a:p>
        </p:txBody>
      </p:sp>
      <p:sp>
        <p:nvSpPr>
          <p:cNvPr id="3" name="Date Placeholder 2">
            <a:extLst>
              <a:ext uri="{FF2B5EF4-FFF2-40B4-BE49-F238E27FC236}">
                <a16:creationId xmlns:a16="http://schemas.microsoft.com/office/drawing/2014/main" id="{6E039499-BFE4-EC18-89BD-914F376B2456}"/>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3674BFF6-17E6-8B0A-2C19-F927F47C3CB4}"/>
              </a:ext>
            </a:extLst>
          </p:cNvPr>
          <p:cNvSpPr>
            <a:spLocks noGrp="1"/>
          </p:cNvSpPr>
          <p:nvPr>
            <p:ph type="ftr" sz="quarter" idx="11"/>
          </p:nvPr>
        </p:nvSpPr>
        <p:spPr>
          <a:xfrm>
            <a:off x="1808822" y="9181402"/>
            <a:ext cx="2628290" cy="527403"/>
          </a:xfrm>
        </p:spPr>
        <p:txBody>
          <a:bodyPr/>
          <a:lstStyle/>
          <a:p>
            <a:pPr defTabSz="457200">
              <a:lnSpc>
                <a:spcPct val="90000"/>
              </a:lnSpc>
              <a:spcAft>
                <a:spcPts val="600"/>
              </a:spcAft>
            </a:pPr>
            <a:r>
              <a:rPr lang="en-GB" dirty="0">
                <a:solidFill>
                  <a:schemeClr val="bg1">
                    <a:lumMod val="50000"/>
                    <a:alpha val="80000"/>
                  </a:schemeClr>
                </a:solidFill>
              </a:rPr>
              <a:t>ESB-RES-C244                                                             L1G2-Speech to Inform-Learner Workbook-Section 3</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2E181C88-374E-1B82-8A58-8085A2472BFF}"/>
              </a:ext>
            </a:extLst>
          </p:cNvPr>
          <p:cNvSpPr>
            <a:spLocks noGrp="1"/>
          </p:cNvSpPr>
          <p:nvPr>
            <p:ph type="sldNum" sz="quarter" idx="12"/>
          </p:nvPr>
        </p:nvSpPr>
        <p:spPr/>
        <p:txBody>
          <a:bodyPr/>
          <a:lstStyle/>
          <a:p>
            <a:fld id="{EFC07C4F-4DD7-4452-9CBE-7B4BC77324C7}" type="slidenum">
              <a:rPr lang="en-GB" smtClean="0"/>
              <a:t>9</a:t>
            </a:fld>
            <a:endParaRPr lang="en-GB"/>
          </a:p>
        </p:txBody>
      </p:sp>
      <p:sp>
        <p:nvSpPr>
          <p:cNvPr id="6" name="TextBox 5">
            <a:extLst>
              <a:ext uri="{FF2B5EF4-FFF2-40B4-BE49-F238E27FC236}">
                <a16:creationId xmlns:a16="http://schemas.microsoft.com/office/drawing/2014/main" id="{CD8BC949-3930-87A6-3643-81D0F0119D3A}"/>
              </a:ext>
            </a:extLst>
          </p:cNvPr>
          <p:cNvSpPr txBox="1"/>
          <p:nvPr/>
        </p:nvSpPr>
        <p:spPr>
          <a:xfrm>
            <a:off x="260710" y="1447251"/>
            <a:ext cx="6336580" cy="276999"/>
          </a:xfrm>
          <a:prstGeom prst="rect">
            <a:avLst/>
          </a:prstGeom>
          <a:solidFill>
            <a:srgbClr val="FBCF0A"/>
          </a:solidFill>
        </p:spPr>
        <p:txBody>
          <a:bodyPr wrap="square">
            <a:spAutoFit/>
          </a:bodyPr>
          <a:lstStyle/>
          <a:p>
            <a:r>
              <a:rPr lang="en-GB" sz="1200" b="0" i="0" dirty="0">
                <a:effectLst/>
              </a:rPr>
              <a:t>Types of context</a:t>
            </a:r>
            <a:endParaRPr lang="en-GB" sz="1200" dirty="0"/>
          </a:p>
        </p:txBody>
      </p:sp>
      <p:sp>
        <p:nvSpPr>
          <p:cNvPr id="26" name="Rectangle 25">
            <a:extLst>
              <a:ext uri="{FF2B5EF4-FFF2-40B4-BE49-F238E27FC236}">
                <a16:creationId xmlns:a16="http://schemas.microsoft.com/office/drawing/2014/main" id="{FEB0413E-4F59-00C6-BF36-795678A3F235}"/>
              </a:ext>
            </a:extLst>
          </p:cNvPr>
          <p:cNvSpPr/>
          <p:nvPr/>
        </p:nvSpPr>
        <p:spPr>
          <a:xfrm>
            <a:off x="260648" y="1989267"/>
            <a:ext cx="1692000" cy="172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i="1" dirty="0">
                <a:solidFill>
                  <a:schemeClr val="tx1"/>
                </a:solidFill>
              </a:rPr>
              <a:t>Historical</a:t>
            </a:r>
          </a:p>
          <a:p>
            <a:r>
              <a:rPr lang="en-GB" sz="1100" dirty="0">
                <a:solidFill>
                  <a:schemeClr val="tx1"/>
                </a:solidFill>
              </a:rPr>
              <a:t>Think about what happened in the past that affects what's going on now. Consider events or changes that shaped the way things are today.</a:t>
            </a:r>
            <a:endParaRPr lang="en-GB" sz="1100" i="1" dirty="0">
              <a:solidFill>
                <a:schemeClr val="tx1"/>
              </a:solidFill>
            </a:endParaRPr>
          </a:p>
        </p:txBody>
      </p:sp>
      <p:sp>
        <p:nvSpPr>
          <p:cNvPr id="28" name="Rectangle 27">
            <a:extLst>
              <a:ext uri="{FF2B5EF4-FFF2-40B4-BE49-F238E27FC236}">
                <a16:creationId xmlns:a16="http://schemas.microsoft.com/office/drawing/2014/main" id="{53D6E1EE-507A-65D1-C839-A797F89AC713}"/>
              </a:ext>
            </a:extLst>
          </p:cNvPr>
          <p:cNvSpPr/>
          <p:nvPr/>
        </p:nvSpPr>
        <p:spPr>
          <a:xfrm>
            <a:off x="260648" y="7476075"/>
            <a:ext cx="1692000" cy="172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i="1" dirty="0"/>
              <a:t>Political</a:t>
            </a:r>
          </a:p>
          <a:p>
            <a:r>
              <a:rPr lang="en-GB" sz="1100" dirty="0"/>
              <a:t>Consider how the decisions made by leaders or the rules of a place can affect what we're discussing. Understand how politics, or the way a government works, plays a part.</a:t>
            </a:r>
            <a:endParaRPr lang="en-GB" sz="1100" i="1" dirty="0"/>
          </a:p>
        </p:txBody>
      </p:sp>
      <p:sp>
        <p:nvSpPr>
          <p:cNvPr id="29" name="Rectangle 28">
            <a:extLst>
              <a:ext uri="{FF2B5EF4-FFF2-40B4-BE49-F238E27FC236}">
                <a16:creationId xmlns:a16="http://schemas.microsoft.com/office/drawing/2014/main" id="{A8597887-0FE0-7066-4E78-83E96DEDE213}"/>
              </a:ext>
            </a:extLst>
          </p:cNvPr>
          <p:cNvSpPr/>
          <p:nvPr/>
        </p:nvSpPr>
        <p:spPr>
          <a:xfrm>
            <a:off x="260648" y="3818203"/>
            <a:ext cx="1692000" cy="172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i="1" dirty="0"/>
              <a:t>Cultural</a:t>
            </a:r>
          </a:p>
          <a:p>
            <a:r>
              <a:rPr lang="en-GB" sz="1100" dirty="0"/>
              <a:t>Think about the things that are important to the people involved, like what they believe is right or wrong, what they think is normal, and the customs or traditions they follow. </a:t>
            </a:r>
          </a:p>
        </p:txBody>
      </p:sp>
      <p:sp>
        <p:nvSpPr>
          <p:cNvPr id="30" name="Rectangle 29">
            <a:extLst>
              <a:ext uri="{FF2B5EF4-FFF2-40B4-BE49-F238E27FC236}">
                <a16:creationId xmlns:a16="http://schemas.microsoft.com/office/drawing/2014/main" id="{E9CD5371-28D0-5735-B7E9-D93403A8CCD8}"/>
              </a:ext>
            </a:extLst>
          </p:cNvPr>
          <p:cNvSpPr/>
          <p:nvPr/>
        </p:nvSpPr>
        <p:spPr>
          <a:xfrm>
            <a:off x="260648" y="5647139"/>
            <a:ext cx="1692000" cy="172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i="1" dirty="0"/>
              <a:t>Economic</a:t>
            </a:r>
          </a:p>
          <a:p>
            <a:r>
              <a:rPr lang="en-GB" sz="1100" dirty="0"/>
              <a:t>Recognise how money and the way it's used can impact the topic you’re talking about. Consider how financial factors play a role in what's happening.</a:t>
            </a:r>
          </a:p>
        </p:txBody>
      </p:sp>
      <p:sp>
        <p:nvSpPr>
          <p:cNvPr id="31" name="Rectangle 30">
            <a:extLst>
              <a:ext uri="{FF2B5EF4-FFF2-40B4-BE49-F238E27FC236}">
                <a16:creationId xmlns:a16="http://schemas.microsoft.com/office/drawing/2014/main" id="{4385FD7C-01AB-DE0A-B9F5-80597531C419}"/>
              </a:ext>
            </a:extLst>
          </p:cNvPr>
          <p:cNvSpPr/>
          <p:nvPr/>
        </p:nvSpPr>
        <p:spPr>
          <a:xfrm>
            <a:off x="2120108" y="1989267"/>
            <a:ext cx="4477181" cy="172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100" i="1" dirty="0"/>
          </a:p>
        </p:txBody>
      </p:sp>
      <p:sp>
        <p:nvSpPr>
          <p:cNvPr id="32" name="Rectangle 31">
            <a:extLst>
              <a:ext uri="{FF2B5EF4-FFF2-40B4-BE49-F238E27FC236}">
                <a16:creationId xmlns:a16="http://schemas.microsoft.com/office/drawing/2014/main" id="{3AAB66A5-24A7-8C8E-0367-CF9BC46764CE}"/>
              </a:ext>
            </a:extLst>
          </p:cNvPr>
          <p:cNvSpPr/>
          <p:nvPr/>
        </p:nvSpPr>
        <p:spPr>
          <a:xfrm>
            <a:off x="2120108" y="3818203"/>
            <a:ext cx="4477181" cy="172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100" i="1" dirty="0"/>
          </a:p>
        </p:txBody>
      </p:sp>
      <p:sp>
        <p:nvSpPr>
          <p:cNvPr id="33" name="Rectangle 32">
            <a:extLst>
              <a:ext uri="{FF2B5EF4-FFF2-40B4-BE49-F238E27FC236}">
                <a16:creationId xmlns:a16="http://schemas.microsoft.com/office/drawing/2014/main" id="{16F628B3-271A-C45E-9D1A-507EA4F8D25E}"/>
              </a:ext>
            </a:extLst>
          </p:cNvPr>
          <p:cNvSpPr/>
          <p:nvPr/>
        </p:nvSpPr>
        <p:spPr>
          <a:xfrm>
            <a:off x="2120107" y="5647139"/>
            <a:ext cx="4477181" cy="172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100" i="1" dirty="0"/>
          </a:p>
        </p:txBody>
      </p:sp>
      <p:sp>
        <p:nvSpPr>
          <p:cNvPr id="34" name="Rectangle 33">
            <a:extLst>
              <a:ext uri="{FF2B5EF4-FFF2-40B4-BE49-F238E27FC236}">
                <a16:creationId xmlns:a16="http://schemas.microsoft.com/office/drawing/2014/main" id="{669B9D77-44EE-A869-99CB-0CE0C3600D9C}"/>
              </a:ext>
            </a:extLst>
          </p:cNvPr>
          <p:cNvSpPr/>
          <p:nvPr/>
        </p:nvSpPr>
        <p:spPr>
          <a:xfrm>
            <a:off x="2120140" y="7476075"/>
            <a:ext cx="4477181" cy="1728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100" i="1" dirty="0"/>
          </a:p>
        </p:txBody>
      </p:sp>
    </p:spTree>
    <p:extLst>
      <p:ext uri="{BB962C8B-B14F-4D97-AF65-F5344CB8AC3E}">
        <p14:creationId xmlns:p14="http://schemas.microsoft.com/office/powerpoint/2010/main" val="1761886644"/>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Calibri"/>
        <a:ea typeface=""/>
        <a:cs typeface=""/>
      </a:majorFont>
      <a:minorFont>
        <a:latin typeface="Calibr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e4327d030073c802c811082e2b0f03ca">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8bf0a04ac494a229fd458bdb0debf4f"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Props1.xml><?xml version="1.0" encoding="utf-8"?>
<ds:datastoreItem xmlns:ds="http://schemas.openxmlformats.org/officeDocument/2006/customXml" ds:itemID="{0029A127-76A8-40CC-8575-F99AB06B5C3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0c06fb-adfb-4972-b43b-36d810ddac6c"/>
    <ds:schemaRef ds:uri="0e08f774-c844-414b-8174-1931542ea42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20F0BF0-0537-4EF8-8086-7C5A44DAA169}">
  <ds:schemaRefs>
    <ds:schemaRef ds:uri="http://schemas.microsoft.com/sharepoint/v3/contenttype/forms"/>
  </ds:schemaRefs>
</ds:datastoreItem>
</file>

<file path=customXml/itemProps3.xml><?xml version="1.0" encoding="utf-8"?>
<ds:datastoreItem xmlns:ds="http://schemas.openxmlformats.org/officeDocument/2006/customXml" ds:itemID="{DB279BF7-4B92-44D4-B3DC-8DB7AE5066D3}">
  <ds:schemaRefs>
    <ds:schemaRef ds:uri="http://www.w3.org/XML/1998/namespace"/>
    <ds:schemaRef ds:uri="http://schemas.openxmlformats.org/package/2006/metadata/core-properties"/>
    <ds:schemaRef ds:uri="010c06fb-adfb-4972-b43b-36d810ddac6c"/>
    <ds:schemaRef ds:uri="http://purl.org/dc/elements/1.1/"/>
    <ds:schemaRef ds:uri="http://schemas.microsoft.com/office/2006/documentManagement/types"/>
    <ds:schemaRef ds:uri="http://schemas.microsoft.com/office/infopath/2007/PartnerControls"/>
    <ds:schemaRef ds:uri="http://schemas.microsoft.com/office/2006/metadata/properties"/>
    <ds:schemaRef ds:uri="0e08f774-c844-414b-8174-1931542ea424"/>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25672</TotalTime>
  <Words>3041</Words>
  <Application>Microsoft Office PowerPoint</Application>
  <PresentationFormat>A4 Paper (210x297 mm)</PresentationFormat>
  <Paragraphs>398</Paragraphs>
  <Slides>24</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24</vt:i4>
      </vt:variant>
    </vt:vector>
  </HeadingPairs>
  <TitlesOfParts>
    <vt:vector size="31" baseType="lpstr">
      <vt:lpstr>Arial</vt:lpstr>
      <vt:lpstr>Calibri</vt:lpstr>
      <vt:lpstr>Calibri Light</vt:lpstr>
      <vt:lpstr>Freestyle Script</vt:lpstr>
      <vt:lpstr>Times New Roman</vt:lpstr>
      <vt:lpstr>Custom Design</vt:lpstr>
      <vt:lpstr>Office Theme</vt:lpstr>
      <vt:lpstr>PowerPoint Presentation</vt:lpstr>
      <vt:lpstr>PowerPoint Presentation</vt:lpstr>
      <vt:lpstr>Contents</vt:lpstr>
      <vt:lpstr>Self-Assessment</vt:lpstr>
      <vt:lpstr>What matters?</vt:lpstr>
      <vt:lpstr>What are your local, national and global issues?</vt:lpstr>
      <vt:lpstr>What matters to you?</vt:lpstr>
      <vt:lpstr>Introduction</vt:lpstr>
      <vt:lpstr>The context of the argument</vt:lpstr>
      <vt:lpstr>The context of the argument</vt:lpstr>
      <vt:lpstr>Persuasion</vt:lpstr>
      <vt:lpstr>Common persuasive techniques</vt:lpstr>
      <vt:lpstr>Persuasive techniques cheat sheet</vt:lpstr>
      <vt:lpstr>Example</vt:lpstr>
      <vt:lpstr>Planning an argument</vt:lpstr>
      <vt:lpstr>Persuasive techniques</vt:lpstr>
      <vt:lpstr>PowerPoint Presentation</vt:lpstr>
      <vt:lpstr>A change of pace</vt:lpstr>
      <vt:lpstr>Using voice for emphasis</vt:lpstr>
      <vt:lpstr>Using body language for emphasis</vt:lpstr>
      <vt:lpstr>PowerPoint Presentation</vt:lpstr>
      <vt:lpstr>Pause, pace, and emphasis</vt:lpstr>
      <vt:lpstr>Emotion walk reflection</vt:lpstr>
      <vt:lpstr>Self-Assessment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Sheena Singleton</cp:lastModifiedBy>
  <cp:revision>374</cp:revision>
  <cp:lastPrinted>2023-11-01T15:18:38Z</cp:lastPrinted>
  <dcterms:created xsi:type="dcterms:W3CDTF">2014-08-12T18:49:29Z</dcterms:created>
  <dcterms:modified xsi:type="dcterms:W3CDTF">2024-03-12T10:04:19Z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6400</vt:r8>
  </property>
  <property fmtid="{D5CDD505-2E9C-101B-9397-08002B2CF9AE}" pid="4" name="MediaServiceImageTags">
    <vt:lpwstr/>
  </property>
</Properties>
</file>